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2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.xml" ContentType="application/vnd.openxmlformats-officedocument.presentationml.notesSlide+xml"/>
  <Override PartName="/ppt/tags/tag31.xml" ContentType="application/vnd.openxmlformats-officedocument.presentationml.tags+xml"/>
  <Override PartName="/ppt/notesSlides/notesSlide3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64" r:id="rId3"/>
    <p:sldId id="325" r:id="rId4"/>
    <p:sldId id="268" r:id="rId5"/>
    <p:sldId id="269" r:id="rId6"/>
    <p:sldId id="272" r:id="rId7"/>
    <p:sldId id="273" r:id="rId8"/>
    <p:sldId id="276" r:id="rId9"/>
    <p:sldId id="280" r:id="rId10"/>
    <p:sldId id="281" r:id="rId11"/>
    <p:sldId id="294" r:id="rId12"/>
  </p:sldIdLst>
  <p:sldSz cx="9144000" cy="6858000" type="screen4x3"/>
  <p:notesSz cx="7099300" cy="10234613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0">
          <p15:clr>
            <a:srgbClr val="A4A3A4"/>
          </p15:clr>
        </p15:guide>
        <p15:guide id="2" orient="horz" pos="2168">
          <p15:clr>
            <a:srgbClr val="A4A3A4"/>
          </p15:clr>
        </p15:guide>
        <p15:guide id="3" orient="horz" pos="3601">
          <p15:clr>
            <a:srgbClr val="A4A3A4"/>
          </p15:clr>
        </p15:guide>
        <p15:guide id="4" pos="2880">
          <p15:clr>
            <a:srgbClr val="A4A3A4"/>
          </p15:clr>
        </p15:guide>
        <p15:guide id="5" pos="158">
          <p15:clr>
            <a:srgbClr val="A4A3A4"/>
          </p15:clr>
        </p15:guide>
        <p15:guide id="6" pos="56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A3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03" autoAdjust="0"/>
    <p:restoredTop sz="94675" autoAdjust="0"/>
  </p:normalViewPr>
  <p:slideViewPr>
    <p:cSldViewPr snapToGrid="0" showGuides="1">
      <p:cViewPr varScale="1">
        <p:scale>
          <a:sx n="67" d="100"/>
          <a:sy n="67" d="100"/>
        </p:scale>
        <p:origin x="384" y="33"/>
      </p:cViewPr>
      <p:guideLst>
        <p:guide orient="horz" pos="4110"/>
        <p:guide orient="horz" pos="2168"/>
        <p:guide orient="horz" pos="3601"/>
        <p:guide pos="2880"/>
        <p:guide pos="158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868263473053898E-2"/>
          <c:y val="4.6082949308755762E-2"/>
          <c:w val="0.53892215568862278"/>
          <c:h val="0.9308755760368664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3"/>
            </a:solidFill>
            <a:ln w="12714">
              <a:solidFill>
                <a:schemeClr val="bg2"/>
              </a:solidFill>
              <a:prstDash val="solid"/>
            </a:ln>
          </c:spPr>
          <c:invertIfNegative val="0"/>
          <c:cat>
            <c:numRef>
              <c:f>Sheet1!$A$2:$A$7</c:f>
              <c:numCache>
                <c:formatCode>General</c:formatCode>
                <c:ptCount val="6"/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1.0000000000001137</c:v>
                </c:pt>
                <c:pt idx="1">
                  <c:v>2.0000000000002274</c:v>
                </c:pt>
                <c:pt idx="2">
                  <c:v>1.0000000000001137</c:v>
                </c:pt>
                <c:pt idx="3">
                  <c:v>4.0000000000004547</c:v>
                </c:pt>
                <c:pt idx="4">
                  <c:v>3.0000000000003411</c:v>
                </c:pt>
                <c:pt idx="5">
                  <c:v>1.0000000000001137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D8-45E1-9982-E306D895E8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80001920"/>
        <c:axId val="280020096"/>
      </c:barChart>
      <c:catAx>
        <c:axId val="28000192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12714">
            <a:solidFill>
              <a:schemeClr val="tx1"/>
            </a:solidFill>
            <a:prstDash val="solid"/>
          </a:ln>
        </c:spPr>
        <c:crossAx val="280020096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280020096"/>
        <c:scaling>
          <c:orientation val="minMax"/>
          <c:max val="4"/>
          <c:min val="0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9536">
            <a:noFill/>
          </a:ln>
        </c:spPr>
        <c:crossAx val="280001920"/>
        <c:crosses val="autoZero"/>
        <c:crossBetween val="between"/>
      </c:valAx>
      <c:spPr>
        <a:noFill/>
        <a:ln w="254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1" b="1" i="0" u="none" strike="noStrike" baseline="0">
          <a:solidFill>
            <a:schemeClr val="tx1"/>
          </a:solidFill>
          <a:latin typeface="TKTypeRegular"/>
          <a:ea typeface="TKTypeRegular"/>
          <a:cs typeface="TKTypeRegular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868263473053898E-2"/>
          <c:y val="4.6082949308755762E-2"/>
          <c:w val="0.53892215568862278"/>
          <c:h val="0.9308755760368664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4"/>
            </a:solidFill>
            <a:ln w="12714">
              <a:solidFill>
                <a:schemeClr val="bg2"/>
              </a:solidFill>
              <a:prstDash val="solid"/>
            </a:ln>
          </c:spPr>
          <c:invertIfNegative val="0"/>
          <c:cat>
            <c:numRef>
              <c:f>Sheet1!$A$2:$A$7</c:f>
              <c:numCache>
                <c:formatCode>General</c:formatCode>
                <c:ptCount val="6"/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4.0000000000004547</c:v>
                </c:pt>
                <c:pt idx="1">
                  <c:v>2.0000000000002274</c:v>
                </c:pt>
                <c:pt idx="2">
                  <c:v>3.0000000000003411</c:v>
                </c:pt>
                <c:pt idx="3">
                  <c:v>1.0000000000001137</c:v>
                </c:pt>
                <c:pt idx="4">
                  <c:v>2.0000000000002274</c:v>
                </c:pt>
                <c:pt idx="5">
                  <c:v>4.0000000000004547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8E-46E6-9D5A-E2E3FE7A22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80998656"/>
        <c:axId val="281000192"/>
      </c:barChart>
      <c:catAx>
        <c:axId val="2809986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12714">
            <a:solidFill>
              <a:schemeClr val="tx1"/>
            </a:solidFill>
            <a:prstDash val="solid"/>
          </a:ln>
        </c:spPr>
        <c:crossAx val="281000192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281000192"/>
        <c:scaling>
          <c:orientation val="minMax"/>
          <c:max val="4"/>
          <c:min val="0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9536">
            <a:noFill/>
          </a:ln>
        </c:spPr>
        <c:crossAx val="280998656"/>
        <c:crosses val="autoZero"/>
        <c:crossBetween val="between"/>
      </c:valAx>
      <c:spPr>
        <a:noFill/>
        <a:ln w="254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1" b="1" i="0" u="none" strike="noStrike" baseline="0">
          <a:solidFill>
            <a:schemeClr val="tx1"/>
          </a:solidFill>
          <a:latin typeface="TKTypeRegular"/>
          <a:ea typeface="TKTypeRegular"/>
          <a:cs typeface="TKTypeRegular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868263473053898E-2"/>
          <c:y val="4.6082949308755762E-2"/>
          <c:w val="0.53892215568862278"/>
          <c:h val="0.9308755760368664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E34017"/>
            </a:solidFill>
            <a:ln w="12714">
              <a:solidFill>
                <a:schemeClr val="bg2"/>
              </a:solidFill>
              <a:prstDash val="solid"/>
            </a:ln>
          </c:spPr>
          <c:invertIfNegative val="0"/>
          <c:cat>
            <c:numRef>
              <c:f>Sheet1!$A$2:$A$7</c:f>
              <c:numCache>
                <c:formatCode>General</c:formatCode>
                <c:ptCount val="6"/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-3.0000000000003411</c:v>
                </c:pt>
                <c:pt idx="1">
                  <c:v>0</c:v>
                </c:pt>
                <c:pt idx="2">
                  <c:v>-2.0000000000002274</c:v>
                </c:pt>
                <c:pt idx="3">
                  <c:v>3.0000000000003411</c:v>
                </c:pt>
                <c:pt idx="4">
                  <c:v>1.0000000000001137</c:v>
                </c:pt>
                <c:pt idx="5">
                  <c:v>-3.0000000000003411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1B-4411-ABE3-4B4A42DAF5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80766336"/>
        <c:axId val="280767872"/>
      </c:barChart>
      <c:catAx>
        <c:axId val="2807663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12714">
            <a:solidFill>
              <a:schemeClr val="tx1"/>
            </a:solidFill>
            <a:prstDash val="solid"/>
          </a:ln>
        </c:spPr>
        <c:crossAx val="280767872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280767872"/>
        <c:scaling>
          <c:orientation val="minMax"/>
          <c:max val="3"/>
          <c:min val="-3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9536">
            <a:noFill/>
          </a:ln>
        </c:spPr>
        <c:crossAx val="280766336"/>
        <c:crosses val="autoZero"/>
        <c:crossBetween val="between"/>
      </c:valAx>
      <c:spPr>
        <a:noFill/>
        <a:ln w="254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1" b="1" i="0" u="none" strike="noStrike" baseline="0">
          <a:solidFill>
            <a:schemeClr val="tx1"/>
          </a:solidFill>
          <a:latin typeface="TKTypeRegular"/>
          <a:ea typeface="TKTypeRegular"/>
          <a:cs typeface="TKTypeRegular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Relationship Id="rId4" Type="http://schemas.openxmlformats.org/officeDocument/2006/relationships/image" Target="../media/image1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>
              <a:latin typeface="TKTypeMedium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F99CE204-1695-4AAD-88A1-DB6C03EE1277}" type="datetimeFigureOut">
              <a:rPr lang="en-US" smtClean="0">
                <a:latin typeface="TKTypeMedium"/>
              </a:rPr>
              <a:t>8/29/2017</a:t>
            </a:fld>
            <a:endParaRPr lang="en-US">
              <a:latin typeface="TKTypeMedium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>
              <a:latin typeface="TKTypeMedium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>
              <a:latin typeface="TKTypeMedium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CB75675E-305E-4A7C-83A7-18D0E13F8429}" type="slidenum">
              <a:rPr lang="en-US" smtClean="0">
                <a:latin typeface="TKTypeMedium"/>
              </a:rPr>
              <a:t>‹#›</a:t>
            </a:fld>
            <a:endParaRPr lang="en-US">
              <a:latin typeface="TKTypeMedium"/>
            </a:endParaRPr>
          </a:p>
        </p:txBody>
      </p:sp>
    </p:spTree>
    <p:extLst>
      <p:ext uri="{BB962C8B-B14F-4D97-AF65-F5344CB8AC3E}">
        <p14:creationId xmlns:p14="http://schemas.microsoft.com/office/powerpoint/2010/main" val="114037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KTypeMedium"/>
        <a:ea typeface="+mn-ea"/>
        <a:cs typeface="+mn-cs"/>
        <a:sym typeface="TKTypeMedium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KTypeMedium"/>
        <a:ea typeface="+mn-ea"/>
        <a:cs typeface="+mn-cs"/>
        <a:sym typeface="TKTypeMedium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KTypeMedium"/>
        <a:ea typeface="+mn-ea"/>
        <a:cs typeface="+mn-cs"/>
        <a:sym typeface="TKTypeMedium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KTypeMedium"/>
        <a:ea typeface="+mn-ea"/>
        <a:cs typeface="+mn-cs"/>
        <a:sym typeface="TKTypeMedium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KTypeMedium"/>
        <a:ea typeface="+mn-ea"/>
        <a:cs typeface="+mn-cs"/>
        <a:sym typeface="TKTypeMedium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5E7B349-A84E-424A-B1D3-D0EB92681ABB}" type="slidenum">
              <a:rPr lang="en-US" altLang="de-DE"/>
              <a:pPr/>
              <a:t>6</a:t>
            </a:fld>
            <a:endParaRPr lang="en-US" altLang="de-DE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2188" y="777875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35" y="4861254"/>
            <a:ext cx="5680037" cy="460595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59CB2-3563-4795-8D9F-E1DBAB0CA135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972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5E7B349-A84E-424A-B1D3-D0EB92681ABB}" type="slidenum">
              <a:rPr lang="en-US" altLang="de-DE"/>
              <a:pPr/>
              <a:t>9</a:t>
            </a:fld>
            <a:endParaRPr lang="en-US" altLang="de-DE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2188" y="777875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39" y="4861254"/>
            <a:ext cx="5680038" cy="460595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png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7.png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k_titl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0447394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6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" y="0"/>
            <a:ext cx="913992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504000" y="810000"/>
            <a:ext cx="6699600" cy="1107996"/>
          </a:xfrm>
          <a:noFill/>
        </p:spPr>
        <p:txBody>
          <a:bodyPr anchor="t" anchorCtr="0"/>
          <a:lstStyle>
            <a:lvl1pPr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Concise title </a:t>
            </a:r>
            <a:br>
              <a:rPr lang="en-US" dirty="0"/>
            </a:br>
            <a:r>
              <a:rPr lang="en-US" dirty="0"/>
              <a:t>for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04000" y="1990800"/>
            <a:ext cx="6699600" cy="276999"/>
          </a:xfrm>
          <a:noFill/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Additional subline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04000" y="2710800"/>
            <a:ext cx="6699600" cy="430887"/>
          </a:xfrm>
          <a:noFill/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aseline="0">
                <a:solidFill>
                  <a:schemeClr val="bg1"/>
                </a:solidFill>
              </a:defRPr>
            </a:lvl1pPr>
            <a:lvl2pPr marL="180000" indent="0">
              <a:buNone/>
              <a:defRPr sz="1400">
                <a:solidFill>
                  <a:schemeClr val="bg1"/>
                </a:solidFill>
              </a:defRPr>
            </a:lvl2pPr>
            <a:lvl3pPr marL="360000" indent="0">
              <a:buNone/>
              <a:defRPr sz="1400">
                <a:solidFill>
                  <a:schemeClr val="bg1"/>
                </a:solidFill>
              </a:defRPr>
            </a:lvl3pPr>
            <a:lvl4pPr marL="540000" indent="0">
              <a:buNone/>
              <a:defRPr sz="1400">
                <a:solidFill>
                  <a:schemeClr val="bg1"/>
                </a:solidFill>
              </a:defRPr>
            </a:lvl4pPr>
            <a:lvl5pPr marL="7200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Date  |  Name of speaker</a:t>
            </a:r>
            <a:br>
              <a:rPr lang="en-US" dirty="0"/>
            </a:br>
            <a:r>
              <a:rPr lang="en-US" dirty="0"/>
              <a:t>Sender: </a:t>
            </a:r>
            <a:r>
              <a:rPr lang="en-US" dirty="0" err="1"/>
              <a:t>thyssenkrupp</a:t>
            </a:r>
            <a:r>
              <a:rPr lang="en-US" dirty="0"/>
              <a:t> + BA (optional additional management structure/not legal entity)</a:t>
            </a:r>
          </a:p>
        </p:txBody>
      </p:sp>
    </p:spTree>
    <p:extLst>
      <p:ext uri="{BB962C8B-B14F-4D97-AF65-F5344CB8AC3E}">
        <p14:creationId xmlns:p14="http://schemas.microsoft.com/office/powerpoint/2010/main" val="1498982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k_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6576300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0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" y="0"/>
            <a:ext cx="913992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504000" y="810000"/>
            <a:ext cx="6699600" cy="1107996"/>
          </a:xfrm>
          <a:noFill/>
        </p:spPr>
        <p:txBody>
          <a:bodyPr anchor="t" anchorCtr="0"/>
          <a:lstStyle>
            <a:lvl1pPr>
              <a:defRPr sz="3600">
                <a:solidFill>
                  <a:schemeClr val="accent5"/>
                </a:solidFill>
                <a:latin typeface="+mn-lt"/>
              </a:defRPr>
            </a:lvl1pPr>
          </a:lstStyle>
          <a:p>
            <a:r>
              <a:rPr lang="en-US" dirty="0"/>
              <a:t>Concise title </a:t>
            </a:r>
            <a:br>
              <a:rPr lang="en-US" dirty="0"/>
            </a:br>
            <a:r>
              <a:rPr lang="en-US" dirty="0"/>
              <a:t>for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04000" y="1990800"/>
            <a:ext cx="6699600" cy="276999"/>
          </a:xfrm>
          <a:noFill/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accent5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Additional subline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04000" y="2710800"/>
            <a:ext cx="6699600" cy="430887"/>
          </a:xfrm>
          <a:noFill/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aseline="0">
                <a:solidFill>
                  <a:schemeClr val="accent5"/>
                </a:solidFill>
              </a:defRPr>
            </a:lvl1pPr>
            <a:lvl2pPr marL="180000" indent="0">
              <a:buNone/>
              <a:defRPr sz="1400">
                <a:solidFill>
                  <a:schemeClr val="bg1"/>
                </a:solidFill>
              </a:defRPr>
            </a:lvl2pPr>
            <a:lvl3pPr marL="360000" indent="0">
              <a:buNone/>
              <a:defRPr sz="1400">
                <a:solidFill>
                  <a:schemeClr val="bg1"/>
                </a:solidFill>
              </a:defRPr>
            </a:lvl3pPr>
            <a:lvl4pPr marL="540000" indent="0">
              <a:buNone/>
              <a:defRPr sz="1400">
                <a:solidFill>
                  <a:schemeClr val="bg1"/>
                </a:solidFill>
              </a:defRPr>
            </a:lvl4pPr>
            <a:lvl5pPr marL="7200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Date  |  Name of speaker</a:t>
            </a:r>
            <a:br>
              <a:rPr lang="en-US" dirty="0"/>
            </a:br>
            <a:r>
              <a:rPr lang="en-US" dirty="0"/>
              <a:t>Sender: </a:t>
            </a:r>
            <a:r>
              <a:rPr lang="en-US" dirty="0" err="1"/>
              <a:t>thyssenkrupp</a:t>
            </a:r>
            <a:r>
              <a:rPr lang="en-US" dirty="0"/>
              <a:t> + BA (optional additional management structure/not legal entity)</a:t>
            </a:r>
          </a:p>
        </p:txBody>
      </p:sp>
    </p:spTree>
    <p:extLst>
      <p:ext uri="{BB962C8B-B14F-4D97-AF65-F5344CB8AC3E}">
        <p14:creationId xmlns:p14="http://schemas.microsoft.com/office/powerpoint/2010/main" val="1165012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k_title 1 str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237460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4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21" r="788" b="8163"/>
          <a:stretch/>
        </p:blipFill>
        <p:spPr>
          <a:xfrm>
            <a:off x="-1" y="0"/>
            <a:ext cx="9144001" cy="68678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751802"/>
            <a:ext cx="8744789" cy="2725200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13999" y="5302800"/>
            <a:ext cx="6746400" cy="430887"/>
          </a:xfrm>
          <a:noFill/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aseline="0">
                <a:solidFill>
                  <a:schemeClr val="bg1"/>
                </a:solidFill>
              </a:defRPr>
            </a:lvl1pPr>
            <a:lvl2pPr marL="180000" indent="0">
              <a:buNone/>
              <a:defRPr sz="1400">
                <a:solidFill>
                  <a:schemeClr val="bg1"/>
                </a:solidFill>
              </a:defRPr>
            </a:lvl2pPr>
            <a:lvl3pPr marL="360000" indent="0">
              <a:buNone/>
              <a:defRPr sz="1400">
                <a:solidFill>
                  <a:schemeClr val="bg1"/>
                </a:solidFill>
              </a:defRPr>
            </a:lvl3pPr>
            <a:lvl4pPr marL="540000" indent="0">
              <a:buNone/>
              <a:defRPr sz="1400">
                <a:solidFill>
                  <a:schemeClr val="bg1"/>
                </a:solidFill>
              </a:defRPr>
            </a:lvl4pPr>
            <a:lvl5pPr marL="7200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Date  |  Name of speaker</a:t>
            </a:r>
            <a:br>
              <a:rPr lang="en-US" dirty="0"/>
            </a:br>
            <a:r>
              <a:rPr lang="en-US" dirty="0"/>
              <a:t>Sender: </a:t>
            </a:r>
            <a:r>
              <a:rPr lang="en-US" dirty="0" err="1"/>
              <a:t>thyssenkrupp</a:t>
            </a:r>
            <a:r>
              <a:rPr lang="en-US" dirty="0"/>
              <a:t> + BA (optional additional management structure/not legal entity)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14000" y="4870800"/>
            <a:ext cx="6746400" cy="249299"/>
          </a:xfrm>
          <a:noFill/>
        </p:spPr>
        <p:txBody>
          <a:bodyPr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Additional subline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14000" y="4035600"/>
            <a:ext cx="6746400" cy="830997"/>
          </a:xfrm>
          <a:noFill/>
        </p:spPr>
        <p:txBody>
          <a:bodyPr anchor="t" anchorCtr="0"/>
          <a:lstStyle>
            <a:lvl1pPr>
              <a:lnSpc>
                <a:spcPct val="90000"/>
              </a:lnSpc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Presentation title – photo </a:t>
            </a:r>
            <a:r>
              <a:rPr lang="en-US" dirty="0"/>
              <a:t>can be replaced in the master (</a:t>
            </a:r>
            <a:r>
              <a:rPr lang="en-US"/>
              <a:t>tk Picture Language)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80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k_title 3 strip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6817138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8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21" r="788" b="8163"/>
          <a:stretch/>
        </p:blipFill>
        <p:spPr>
          <a:xfrm>
            <a:off x="-1" y="0"/>
            <a:ext cx="9144001" cy="68678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" y="655200"/>
            <a:ext cx="6143542" cy="621612"/>
          </a:xfrm>
          <a:solidFill>
            <a:schemeClr val="accent5"/>
          </a:solidFill>
        </p:spPr>
        <p:txBody>
          <a:bodyPr wrap="none" lIns="504000" tIns="79200" rIns="504000" bIns="79200" anchor="b">
            <a:spAutoFit/>
          </a:bodyPr>
          <a:lstStyle>
            <a:lvl1pPr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Presentation title – photo can be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1350000"/>
            <a:ext cx="8048807" cy="621612"/>
          </a:xfrm>
          <a:solidFill>
            <a:schemeClr val="accent5"/>
          </a:solidFill>
        </p:spPr>
        <p:txBody>
          <a:bodyPr wrap="none" lIns="504000" tIns="79200" rIns="504000" bIns="79200">
            <a:spAutoFit/>
          </a:bodyPr>
          <a:lstStyle>
            <a:lvl1pPr marL="0" indent="0" algn="l">
              <a:buNone/>
              <a:defRPr sz="30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replaced </a:t>
            </a:r>
            <a:r>
              <a:rPr lang="en-US" dirty="0"/>
              <a:t>in the master (</a:t>
            </a:r>
            <a:r>
              <a:rPr lang="en-US"/>
              <a:t>tk Picture Language)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044800"/>
            <a:ext cx="7421007" cy="634456"/>
          </a:xfrm>
          <a:solidFill>
            <a:schemeClr val="accent5"/>
          </a:solidFill>
        </p:spPr>
        <p:txBody>
          <a:bodyPr wrap="none" lIns="504000" tIns="100800" rIns="504000" bIns="10080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aseline="0">
                <a:solidFill>
                  <a:schemeClr val="bg1"/>
                </a:solidFill>
              </a:defRPr>
            </a:lvl1pPr>
            <a:lvl2pPr marL="180000" indent="0">
              <a:buNone/>
              <a:defRPr sz="1400">
                <a:solidFill>
                  <a:schemeClr val="bg1"/>
                </a:solidFill>
              </a:defRPr>
            </a:lvl2pPr>
            <a:lvl3pPr marL="360000" indent="0">
              <a:buNone/>
              <a:defRPr sz="1400">
                <a:solidFill>
                  <a:schemeClr val="bg1"/>
                </a:solidFill>
              </a:defRPr>
            </a:lvl3pPr>
            <a:lvl4pPr marL="540000" indent="0">
              <a:buNone/>
              <a:defRPr sz="1400">
                <a:solidFill>
                  <a:schemeClr val="bg1"/>
                </a:solidFill>
              </a:defRPr>
            </a:lvl4pPr>
            <a:lvl5pPr marL="7200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Date  |  Name of speaker</a:t>
            </a:r>
            <a:br>
              <a:rPr lang="en-US" dirty="0"/>
            </a:br>
            <a:r>
              <a:rPr lang="en-US" dirty="0"/>
              <a:t>Sender: </a:t>
            </a:r>
            <a:r>
              <a:rPr lang="en-US" dirty="0" err="1"/>
              <a:t>thyssenkrupp</a:t>
            </a:r>
            <a:r>
              <a:rPr lang="en-US" dirty="0"/>
              <a:t> + BA (optional additional management structure/not legal entity)</a:t>
            </a:r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01" y="5158356"/>
            <a:ext cx="8640000" cy="136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170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k_headlin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3744950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2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2000" y="259200"/>
            <a:ext cx="8640000" cy="33855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Headline for max two lines tk Brand Blue (Subline one line only 18 pt grey)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251999" y="6163200"/>
            <a:ext cx="8028000" cy="144000"/>
          </a:xfr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Placeholder for sources and footnote: footnotes are numbered (no *) </a:t>
            </a:r>
          </a:p>
        </p:txBody>
      </p:sp>
    </p:spTree>
    <p:extLst>
      <p:ext uri="{BB962C8B-B14F-4D97-AF65-F5344CB8AC3E}">
        <p14:creationId xmlns:p14="http://schemas.microsoft.com/office/powerpoint/2010/main" val="28911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k_headline + text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9221769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03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Headline for max two lines </a:t>
            </a:r>
            <a:r>
              <a:rPr lang="en-US" dirty="0" err="1"/>
              <a:t>tk</a:t>
            </a:r>
            <a:r>
              <a:rPr lang="en-US" dirty="0"/>
              <a:t> Brand Blue (Subline one line only 18 </a:t>
            </a:r>
            <a:r>
              <a:rPr lang="en-US" dirty="0" err="1"/>
              <a:t>pt</a:t>
            </a:r>
            <a:r>
              <a:rPr lang="en-US" dirty="0"/>
              <a:t> grey)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8400" y="1522799"/>
            <a:ext cx="4139980" cy="45360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251999" y="6163200"/>
            <a:ext cx="8028000" cy="144000"/>
          </a:xfr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Placeholder for sources and footnote: footnotes are numbered (no *) </a:t>
            </a:r>
          </a:p>
        </p:txBody>
      </p:sp>
    </p:spTree>
    <p:extLst>
      <p:ext uri="{BB962C8B-B14F-4D97-AF65-F5344CB8AC3E}">
        <p14:creationId xmlns:p14="http://schemas.microsoft.com/office/powerpoint/2010/main" val="3411241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k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7771091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28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Headline for max two lines </a:t>
            </a:r>
            <a:r>
              <a:rPr lang="en-US" dirty="0" err="1"/>
              <a:t>tk</a:t>
            </a:r>
            <a:r>
              <a:rPr lang="en-US" dirty="0"/>
              <a:t> Brand Blue (Subline one line only 18 </a:t>
            </a:r>
            <a:r>
              <a:rPr lang="en-US" dirty="0" err="1"/>
              <a:t>pt</a:t>
            </a:r>
            <a:r>
              <a:rPr lang="en-US" dirty="0"/>
              <a:t> grey)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251999" y="6163200"/>
            <a:ext cx="8028000" cy="144000"/>
          </a:xfr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Placeholder for sources and footnote: footnotes are numbered (no *) </a:t>
            </a:r>
          </a:p>
        </p:txBody>
      </p:sp>
    </p:spTree>
    <p:extLst>
      <p:ext uri="{BB962C8B-B14F-4D97-AF65-F5344CB8AC3E}">
        <p14:creationId xmlns:p14="http://schemas.microsoft.com/office/powerpoint/2010/main" val="3616176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897413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26749802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5" name="think-cell Folie" r:id="rId12" imgW="270" imgH="270" progId="TCLayout.ActiveDocument.1">
                  <p:embed/>
                </p:oleObj>
              </mc:Choice>
              <mc:Fallback>
                <p:oleObj name="think-cell Folie" r:id="rId12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000" y="259200"/>
            <a:ext cx="8640000" cy="338554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 err="1"/>
              <a:t>Titelmasterformat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000" y="1522799"/>
            <a:ext cx="8640000" cy="45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1999" y="6541200"/>
            <a:ext cx="252000" cy="111600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>
              <a:defRPr/>
            </a:pPr>
            <a:fld id="{2B694159-020E-4050-A07E-D2CBBD4BC98F}" type="slidenum">
              <a:rPr lang="en-US" sz="800">
                <a:solidFill>
                  <a:srgbClr val="78879B"/>
                </a:solidFill>
              </a:rPr>
              <a:pPr>
                <a:defRPr/>
              </a:pPr>
              <a:t>‹#›</a:t>
            </a:fld>
            <a:endParaRPr lang="en-US" sz="800" dirty="0">
              <a:solidFill>
                <a:srgbClr val="78879B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000" y="6541200"/>
            <a:ext cx="7812000" cy="111600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>
              <a:defRPr/>
            </a:pPr>
            <a:r>
              <a:rPr lang="en-US" sz="800" dirty="0">
                <a:solidFill>
                  <a:srgbClr val="78879B"/>
                </a:solidFill>
              </a:rPr>
              <a:t>|  IP within </a:t>
            </a:r>
            <a:r>
              <a:rPr lang="en-US" sz="800" dirty="0" err="1">
                <a:solidFill>
                  <a:srgbClr val="78879B"/>
                </a:solidFill>
              </a:rPr>
              <a:t>tk</a:t>
            </a:r>
            <a:r>
              <a:rPr lang="en-US" sz="800" dirty="0">
                <a:solidFill>
                  <a:srgbClr val="78879B"/>
                </a:solidFill>
              </a:rPr>
              <a:t> – S. Wolke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546" y="6272825"/>
            <a:ext cx="372567" cy="37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388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200" kern="1200">
          <a:solidFill>
            <a:schemeClr val="accent5"/>
          </a:solidFill>
          <a:latin typeface="+mn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60405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60405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60405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60405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000" indent="-18000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60405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260000" indent="-18000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60405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000" indent="-18000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60405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620000" indent="-18000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60405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9.bin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10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tags" Target="../tags/tag14.xml"/><Relationship Id="rId7" Type="http://schemas.openxmlformats.org/officeDocument/2006/relationships/slideLayout" Target="../slideLayouts/slideLayout7.xml"/><Relationship Id="rId12" Type="http://schemas.openxmlformats.org/officeDocument/2006/relationships/chart" Target="../charts/chart3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1.vml"/><Relationship Id="rId6" Type="http://schemas.openxmlformats.org/officeDocument/2006/relationships/tags" Target="../tags/tag17.xml"/><Relationship Id="rId11" Type="http://schemas.openxmlformats.org/officeDocument/2006/relationships/chart" Target="../charts/chart2.xml"/><Relationship Id="rId5" Type="http://schemas.openxmlformats.org/officeDocument/2006/relationships/tags" Target="../tags/tag16.xml"/><Relationship Id="rId10" Type="http://schemas.openxmlformats.org/officeDocument/2006/relationships/chart" Target="../charts/chart1.xml"/><Relationship Id="rId4" Type="http://schemas.openxmlformats.org/officeDocument/2006/relationships/tags" Target="../tags/tag15.xml"/><Relationship Id="rId9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image" Target="../media/image12.emf"/><Relationship Id="rId18" Type="http://schemas.openxmlformats.org/officeDocument/2006/relationships/image" Target="../media/image18.png"/><Relationship Id="rId3" Type="http://schemas.openxmlformats.org/officeDocument/2006/relationships/tags" Target="../tags/tag19.xml"/><Relationship Id="rId21" Type="http://schemas.openxmlformats.org/officeDocument/2006/relationships/oleObject" Target="../embeddings/oleObject14.bin"/><Relationship Id="rId7" Type="http://schemas.openxmlformats.org/officeDocument/2006/relationships/tags" Target="../tags/tag23.xml"/><Relationship Id="rId12" Type="http://schemas.openxmlformats.org/officeDocument/2006/relationships/oleObject" Target="../embeddings/oleObject12.bin"/><Relationship Id="rId17" Type="http://schemas.openxmlformats.org/officeDocument/2006/relationships/image" Target="../media/image17.png"/><Relationship Id="rId2" Type="http://schemas.openxmlformats.org/officeDocument/2006/relationships/tags" Target="../tags/tag18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vmlDrawing" Target="../drawings/vmlDrawing12.vml"/><Relationship Id="rId6" Type="http://schemas.openxmlformats.org/officeDocument/2006/relationships/tags" Target="../tags/tag22.xml"/><Relationship Id="rId11" Type="http://schemas.openxmlformats.org/officeDocument/2006/relationships/slideLayout" Target="../slideLayouts/slideLayout7.xml"/><Relationship Id="rId24" Type="http://schemas.openxmlformats.org/officeDocument/2006/relationships/image" Target="../media/image15.emf"/><Relationship Id="rId5" Type="http://schemas.openxmlformats.org/officeDocument/2006/relationships/tags" Target="../tags/tag21.xml"/><Relationship Id="rId15" Type="http://schemas.openxmlformats.org/officeDocument/2006/relationships/image" Target="../media/image13.emf"/><Relationship Id="rId23" Type="http://schemas.openxmlformats.org/officeDocument/2006/relationships/oleObject" Target="../embeddings/oleObject15.bin"/><Relationship Id="rId10" Type="http://schemas.openxmlformats.org/officeDocument/2006/relationships/tags" Target="../tags/tag26.xml"/><Relationship Id="rId19" Type="http://schemas.openxmlformats.org/officeDocument/2006/relationships/image" Target="../media/image19.png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oleObject" Target="../embeddings/oleObject13.bin"/><Relationship Id="rId22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28.xml"/><Relationship Id="rId7" Type="http://schemas.openxmlformats.org/officeDocument/2006/relationships/image" Target="../media/image21.emf"/><Relationship Id="rId2" Type="http://schemas.openxmlformats.org/officeDocument/2006/relationships/tags" Target="../tags/tag2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6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9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tags" Target="../tags/tag30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8.bin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1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9.bin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openxmlformats.org/officeDocument/2006/relationships/tags" Target="../tags/tag3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25.png"/><Relationship Id="rId5" Type="http://schemas.openxmlformats.org/officeDocument/2006/relationships/image" Target="../media/image24.emf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3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29.emf"/><Relationship Id="rId4" Type="http://schemas.openxmlformats.org/officeDocument/2006/relationships/oleObject" Target="../embeddings/oleObject2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52000" y="259200"/>
            <a:ext cx="8640000" cy="338554"/>
          </a:xfrm>
        </p:spPr>
        <p:txBody>
          <a:bodyPr/>
          <a:lstStyle/>
          <a:p>
            <a:r>
              <a:rPr lang="en-US" dirty="0"/>
              <a:t>IP strategy </a:t>
            </a:r>
            <a:r>
              <a:rPr lang="en-US" dirty="0" err="1"/>
              <a:t>tk</a:t>
            </a:r>
            <a:r>
              <a:rPr lang="en-US" dirty="0"/>
              <a:t>: Create effective IP coverage for our businesses efficiently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hteck 3"/>
          <p:cNvSpPr/>
          <p:nvPr/>
        </p:nvSpPr>
        <p:spPr>
          <a:xfrm>
            <a:off x="250825" y="871269"/>
            <a:ext cx="1605688" cy="2433935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dirty="0">
                <a:solidFill>
                  <a:schemeClr val="bg1"/>
                </a:solidFill>
              </a:rPr>
              <a:t>Effective IP coverage to secure our businesses </a:t>
            </a:r>
          </a:p>
        </p:txBody>
      </p:sp>
      <p:sp>
        <p:nvSpPr>
          <p:cNvPr id="5" name="Rechteck 4"/>
          <p:cNvSpPr/>
          <p:nvPr/>
        </p:nvSpPr>
        <p:spPr>
          <a:xfrm>
            <a:off x="250825" y="3466531"/>
            <a:ext cx="1605688" cy="2425312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dirty="0">
                <a:solidFill>
                  <a:schemeClr val="bg1"/>
                </a:solidFill>
              </a:rPr>
              <a:t>Efficiently created IP</a:t>
            </a:r>
          </a:p>
        </p:txBody>
      </p:sp>
      <p:sp>
        <p:nvSpPr>
          <p:cNvPr id="10" name="Rechteck 9"/>
          <p:cNvSpPr/>
          <p:nvPr/>
        </p:nvSpPr>
        <p:spPr>
          <a:xfrm>
            <a:off x="1691681" y="3617091"/>
            <a:ext cx="7201493" cy="39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chemeClr val="tx1"/>
                </a:solidFill>
              </a:rPr>
              <a:t>Have the business decide on IP</a:t>
            </a:r>
          </a:p>
        </p:txBody>
      </p:sp>
      <p:sp>
        <p:nvSpPr>
          <p:cNvPr id="11" name="Rechteck 10"/>
          <p:cNvSpPr/>
          <p:nvPr/>
        </p:nvSpPr>
        <p:spPr>
          <a:xfrm>
            <a:off x="1691681" y="4193155"/>
            <a:ext cx="7201493" cy="39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chemeClr val="tx1"/>
                </a:solidFill>
              </a:rPr>
              <a:t>Build IP community &amp; create awareness</a:t>
            </a:r>
          </a:p>
        </p:txBody>
      </p:sp>
      <p:sp>
        <p:nvSpPr>
          <p:cNvPr id="12" name="Rechteck 11"/>
          <p:cNvSpPr/>
          <p:nvPr/>
        </p:nvSpPr>
        <p:spPr>
          <a:xfrm>
            <a:off x="1691681" y="4769219"/>
            <a:ext cx="7201493" cy="39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</a:rPr>
              <a:t>Manage brands strategically as part of IP</a:t>
            </a:r>
          </a:p>
        </p:txBody>
      </p:sp>
      <p:sp>
        <p:nvSpPr>
          <p:cNvPr id="13" name="Rechteck 12"/>
          <p:cNvSpPr/>
          <p:nvPr/>
        </p:nvSpPr>
        <p:spPr>
          <a:xfrm>
            <a:off x="1691679" y="5345283"/>
            <a:ext cx="7201493" cy="39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chemeClr val="tx1"/>
                </a:solidFill>
              </a:rPr>
              <a:t>Manage external services and insource</a:t>
            </a:r>
          </a:p>
        </p:txBody>
      </p:sp>
      <p:sp>
        <p:nvSpPr>
          <p:cNvPr id="20" name="Rechteck 19"/>
          <p:cNvSpPr/>
          <p:nvPr/>
        </p:nvSpPr>
        <p:spPr>
          <a:xfrm>
            <a:off x="1691681" y="1026140"/>
            <a:ext cx="7201493" cy="39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chemeClr val="tx1"/>
                </a:solidFill>
              </a:rPr>
              <a:t>Create a common IP shield</a:t>
            </a:r>
          </a:p>
        </p:txBody>
      </p:sp>
      <p:sp>
        <p:nvSpPr>
          <p:cNvPr id="21" name="Rechteck 20"/>
          <p:cNvSpPr/>
          <p:nvPr/>
        </p:nvSpPr>
        <p:spPr>
          <a:xfrm>
            <a:off x="1691681" y="1602204"/>
            <a:ext cx="7201493" cy="39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chemeClr val="tx1"/>
                </a:solidFill>
              </a:rPr>
              <a:t>Stimulate &amp; Incentivize IP creation</a:t>
            </a:r>
          </a:p>
        </p:txBody>
      </p:sp>
      <p:sp>
        <p:nvSpPr>
          <p:cNvPr id="22" name="Rechteck 21"/>
          <p:cNvSpPr/>
          <p:nvPr/>
        </p:nvSpPr>
        <p:spPr>
          <a:xfrm>
            <a:off x="1691681" y="2178268"/>
            <a:ext cx="7201493" cy="39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</a:rPr>
              <a:t>Give direction and IP focus</a:t>
            </a:r>
          </a:p>
        </p:txBody>
      </p:sp>
      <p:sp>
        <p:nvSpPr>
          <p:cNvPr id="23" name="Rechteck 22"/>
          <p:cNvSpPr/>
          <p:nvPr/>
        </p:nvSpPr>
        <p:spPr>
          <a:xfrm>
            <a:off x="1691679" y="2754332"/>
            <a:ext cx="7201493" cy="39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chemeClr val="tx1"/>
                </a:solidFill>
              </a:rPr>
              <a:t>Understand competitive IP environment</a:t>
            </a:r>
          </a:p>
        </p:txBody>
      </p:sp>
    </p:spTree>
    <p:extLst>
      <p:ext uri="{BB962C8B-B14F-4D97-AF65-F5344CB8AC3E}">
        <p14:creationId xmlns:p14="http://schemas.microsoft.com/office/powerpoint/2010/main" val="922954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0082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24" name="think-cell Folie" r:id="rId5" imgW="0" imgH="0" progId="TCLayout.ActiveDocument.1">
                  <p:embed/>
                </p:oleObj>
              </mc:Choice>
              <mc:Fallback>
                <p:oleObj name="think-cell Folie" r:id="rId5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10083" name="Rechteck 19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 w="12700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endParaRPr lang="en-US" sz="1400" dirty="0">
              <a:sym typeface="TKTypeMedium" pitchFamily="34" charset="0"/>
            </a:endParaRPr>
          </a:p>
        </p:txBody>
      </p:sp>
      <p:sp>
        <p:nvSpPr>
          <p:cNvPr id="171008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AppleGothic"/>
                <a:cs typeface="AppleGothic"/>
              </a:rPr>
              <a:t>Create a common IP shield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3" name="Textfeld 22"/>
          <p:cNvSpPr txBox="1"/>
          <p:nvPr/>
        </p:nvSpPr>
        <p:spPr>
          <a:xfrm>
            <a:off x="3197225" y="1722138"/>
            <a:ext cx="1476375" cy="738187"/>
          </a:xfrm>
          <a:prstGeom prst="rect">
            <a:avLst/>
          </a:prstGeom>
          <a:solidFill>
            <a:schemeClr val="accent1"/>
          </a:solidFill>
          <a:ln>
            <a:solidFill>
              <a:schemeClr val="bg2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/>
              <a:t>Representation at patent office</a:t>
            </a:r>
          </a:p>
          <a:p>
            <a:pPr algn="ctr">
              <a:defRPr/>
            </a:pPr>
            <a:r>
              <a:rPr lang="en-US" sz="1400" dirty="0"/>
              <a:t>(patent filing)</a:t>
            </a:r>
          </a:p>
        </p:txBody>
      </p:sp>
      <p:sp>
        <p:nvSpPr>
          <p:cNvPr id="50" name="Textfeld 49"/>
          <p:cNvSpPr txBox="1"/>
          <p:nvPr/>
        </p:nvSpPr>
        <p:spPr>
          <a:xfrm>
            <a:off x="877888" y="4000200"/>
            <a:ext cx="976312" cy="583200"/>
          </a:xfrm>
          <a:prstGeom prst="rect">
            <a:avLst/>
          </a:prstGeom>
          <a:solidFill>
            <a:schemeClr val="accent3"/>
          </a:solidFill>
          <a:ln>
            <a:solidFill>
              <a:schemeClr val="bg2"/>
            </a:solidFill>
          </a:ln>
        </p:spPr>
        <p:txBody>
          <a:bodyPr anchor="ctr">
            <a:no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TK AG</a:t>
            </a:r>
          </a:p>
        </p:txBody>
      </p:sp>
      <p:sp>
        <p:nvSpPr>
          <p:cNvPr id="1710088" name="Textfeld 50"/>
          <p:cNvSpPr txBox="1">
            <a:spLocks noChangeArrowheads="1"/>
          </p:cNvSpPr>
          <p:nvPr/>
        </p:nvSpPr>
        <p:spPr bwMode="auto">
          <a:xfrm>
            <a:off x="865188" y="2581262"/>
            <a:ext cx="989012" cy="5832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Inventing </a:t>
            </a:r>
            <a:r>
              <a:rPr lang="en-US" sz="1400" dirty="0"/>
              <a:t>legal entity</a:t>
            </a:r>
            <a:r>
              <a:rPr lang="en-US" sz="1600" dirty="0"/>
              <a:t> </a:t>
            </a:r>
            <a:endParaRPr lang="en-US" sz="800" dirty="0"/>
          </a:p>
        </p:txBody>
      </p:sp>
      <p:sp>
        <p:nvSpPr>
          <p:cNvPr id="1710091" name="Textfeld 34"/>
          <p:cNvSpPr txBox="1">
            <a:spLocks noChangeArrowheads="1"/>
          </p:cNvSpPr>
          <p:nvPr/>
        </p:nvSpPr>
        <p:spPr bwMode="auto">
          <a:xfrm>
            <a:off x="1854200" y="2581262"/>
            <a:ext cx="7010400" cy="583200"/>
          </a:xfrm>
          <a:prstGeom prst="rect">
            <a:avLst/>
          </a:prstGeom>
          <a:solidFill>
            <a:schemeClr val="accent4">
              <a:alpha val="8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</p:txBody>
      </p:sp>
      <p:sp>
        <p:nvSpPr>
          <p:cNvPr id="36" name="Textfeld 35"/>
          <p:cNvSpPr txBox="1"/>
          <p:nvPr/>
        </p:nvSpPr>
        <p:spPr>
          <a:xfrm>
            <a:off x="1854200" y="4000200"/>
            <a:ext cx="7010400" cy="5832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bg2"/>
            </a:solidFill>
          </a:ln>
        </p:spPr>
        <p:txBody>
          <a:bodyPr>
            <a:spAutoFit/>
          </a:bodyPr>
          <a:lstStyle>
            <a:defPPr>
              <a:defRPr lang="de-DE"/>
            </a:defPPr>
            <a:lvl1pPr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</p:txBody>
      </p:sp>
      <p:sp>
        <p:nvSpPr>
          <p:cNvPr id="1710093" name="Textfeld 39"/>
          <p:cNvSpPr txBox="1">
            <a:spLocks noChangeArrowheads="1"/>
          </p:cNvSpPr>
          <p:nvPr/>
        </p:nvSpPr>
        <p:spPr bwMode="auto">
          <a:xfrm>
            <a:off x="1763713" y="5333700"/>
            <a:ext cx="7100887" cy="583200"/>
          </a:xfrm>
          <a:prstGeom prst="rect">
            <a:avLst/>
          </a:prstGeom>
          <a:solidFill>
            <a:schemeClr val="accent2">
              <a:alpha val="47058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1600" dirty="0"/>
          </a:p>
          <a:p>
            <a:endParaRPr lang="en-US" sz="1600" dirty="0"/>
          </a:p>
        </p:txBody>
      </p:sp>
      <p:sp>
        <p:nvSpPr>
          <p:cNvPr id="41" name="Textfeld 40"/>
          <p:cNvSpPr txBox="1"/>
          <p:nvPr/>
        </p:nvSpPr>
        <p:spPr>
          <a:xfrm>
            <a:off x="4826000" y="1722138"/>
            <a:ext cx="1476375" cy="738187"/>
          </a:xfrm>
          <a:prstGeom prst="rect">
            <a:avLst/>
          </a:prstGeom>
          <a:solidFill>
            <a:schemeClr val="accent1"/>
          </a:solidFill>
          <a:ln>
            <a:solidFill>
              <a:schemeClr val="bg2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/>
              <a:t>Representation at court</a:t>
            </a:r>
          </a:p>
          <a:p>
            <a:pPr algn="ctr">
              <a:defRPr/>
            </a:pPr>
            <a:r>
              <a:rPr lang="en-US" sz="1400" dirty="0"/>
              <a:t>(infringements)</a:t>
            </a:r>
          </a:p>
        </p:txBody>
      </p:sp>
      <p:sp>
        <p:nvSpPr>
          <p:cNvPr id="42" name="Textfeld 41"/>
          <p:cNvSpPr txBox="1"/>
          <p:nvPr/>
        </p:nvSpPr>
        <p:spPr>
          <a:xfrm>
            <a:off x="6578600" y="1722138"/>
            <a:ext cx="1847850" cy="738187"/>
          </a:xfrm>
          <a:prstGeom prst="rect">
            <a:avLst/>
          </a:prstGeom>
          <a:solidFill>
            <a:schemeClr val="accent1"/>
          </a:solidFill>
          <a:ln>
            <a:solidFill>
              <a:schemeClr val="bg2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/>
              <a:t>Representation at customers / partners</a:t>
            </a:r>
          </a:p>
          <a:p>
            <a:pPr algn="ctr">
              <a:defRPr/>
            </a:pPr>
            <a:r>
              <a:rPr lang="en-US" sz="1400" dirty="0"/>
              <a:t>(</a:t>
            </a:r>
            <a:r>
              <a:rPr lang="en-US" sz="1400" dirty="0" err="1"/>
              <a:t>licencing</a:t>
            </a:r>
            <a:r>
              <a:rPr lang="en-US" sz="1400" dirty="0"/>
              <a:t>)</a:t>
            </a:r>
          </a:p>
        </p:txBody>
      </p:sp>
      <p:sp>
        <p:nvSpPr>
          <p:cNvPr id="43" name="Textfeld 42"/>
          <p:cNvSpPr txBox="1"/>
          <p:nvPr/>
        </p:nvSpPr>
        <p:spPr>
          <a:xfrm>
            <a:off x="2016125" y="1722138"/>
            <a:ext cx="962025" cy="738664"/>
          </a:xfrm>
          <a:prstGeom prst="rect">
            <a:avLst/>
          </a:prstGeom>
          <a:solidFill>
            <a:schemeClr val="accent1"/>
          </a:solidFill>
          <a:ln>
            <a:solidFill>
              <a:schemeClr val="bg2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/>
              <a:t>Trustee contract</a:t>
            </a: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1710105" name="Textfeld 25"/>
          <p:cNvSpPr txBox="1">
            <a:spLocks noChangeArrowheads="1"/>
          </p:cNvSpPr>
          <p:nvPr/>
        </p:nvSpPr>
        <p:spPr bwMode="auto">
          <a:xfrm>
            <a:off x="3260725" y="5773438"/>
            <a:ext cx="990600" cy="2778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Patent office</a:t>
            </a:r>
          </a:p>
        </p:txBody>
      </p:sp>
      <p:sp>
        <p:nvSpPr>
          <p:cNvPr id="1710106" name="Textfeld 26"/>
          <p:cNvSpPr txBox="1">
            <a:spLocks noChangeArrowheads="1"/>
          </p:cNvSpPr>
          <p:nvPr/>
        </p:nvSpPr>
        <p:spPr bwMode="auto">
          <a:xfrm>
            <a:off x="4826000" y="5773438"/>
            <a:ext cx="989013" cy="2778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Court of law</a:t>
            </a:r>
          </a:p>
        </p:txBody>
      </p:sp>
      <p:sp>
        <p:nvSpPr>
          <p:cNvPr id="1710107" name="Textfeld 27"/>
          <p:cNvSpPr txBox="1">
            <a:spLocks noChangeArrowheads="1"/>
          </p:cNvSpPr>
          <p:nvPr/>
        </p:nvSpPr>
        <p:spPr bwMode="auto">
          <a:xfrm>
            <a:off x="6578600" y="5773438"/>
            <a:ext cx="2000250" cy="2778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Customer / competitor / LE</a:t>
            </a:r>
          </a:p>
        </p:txBody>
      </p:sp>
      <p:sp>
        <p:nvSpPr>
          <p:cNvPr id="29" name="Rad 28"/>
          <p:cNvSpPr/>
          <p:nvPr/>
        </p:nvSpPr>
        <p:spPr bwMode="auto">
          <a:xfrm>
            <a:off x="6918325" y="4708225"/>
            <a:ext cx="444500" cy="195263"/>
          </a:xfrm>
          <a:prstGeom prst="donut">
            <a:avLst/>
          </a:prstGeom>
          <a:noFill/>
          <a:ln w="38100" cap="flat" cmpd="sng" algn="ctr">
            <a:solidFill>
              <a:schemeClr val="tx2">
                <a:lumMod val="75000"/>
                <a:alpha val="24000"/>
              </a:schemeClr>
            </a:solidFill>
            <a:prstDash val="solid"/>
            <a:round/>
            <a:headEnd type="triangle" w="med" len="med"/>
            <a:tailEnd type="triangle"/>
          </a:ln>
          <a:effectLst/>
        </p:spPr>
        <p:txBody>
          <a:bodyPr lIns="0" tIns="0" rIns="0" bIns="0" anchor="ctr"/>
          <a:lstStyle/>
          <a:p>
            <a:pPr>
              <a:defRPr/>
            </a:pPr>
            <a:endParaRPr lang="en-US" dirty="0"/>
          </a:p>
        </p:txBody>
      </p:sp>
      <p:cxnSp>
        <p:nvCxnSpPr>
          <p:cNvPr id="59" name="Gerade Verbindung mit Pfeil 58"/>
          <p:cNvCxnSpPr/>
          <p:nvPr/>
        </p:nvCxnSpPr>
        <p:spPr bwMode="auto">
          <a:xfrm>
            <a:off x="3492500" y="4133550"/>
            <a:ext cx="0" cy="1616075"/>
          </a:xfrm>
          <a:prstGeom prst="straightConnector1">
            <a:avLst/>
          </a:prstGeom>
          <a:solidFill>
            <a:schemeClr val="accent2"/>
          </a:solidFill>
          <a:ln w="63500" cap="flat" cmpd="sng" algn="ctr">
            <a:solidFill>
              <a:schemeClr val="tx1">
                <a:alpha val="24000"/>
              </a:schemeClr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49" name="Gerade Verbindung mit Pfeil 48"/>
          <p:cNvCxnSpPr/>
          <p:nvPr/>
        </p:nvCxnSpPr>
        <p:spPr bwMode="auto">
          <a:xfrm>
            <a:off x="2187575" y="2749250"/>
            <a:ext cx="0" cy="1616075"/>
          </a:xfrm>
          <a:prstGeom prst="straightConnector1">
            <a:avLst/>
          </a:prstGeom>
          <a:solidFill>
            <a:schemeClr val="accent2"/>
          </a:solidFill>
          <a:ln w="63500" cap="flat" cmpd="sng" algn="ctr">
            <a:solidFill>
              <a:schemeClr val="tx1">
                <a:alpha val="24000"/>
              </a:schemeClr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60" name="Gerade Verbindung mit Pfeil 59"/>
          <p:cNvCxnSpPr/>
          <p:nvPr/>
        </p:nvCxnSpPr>
        <p:spPr bwMode="auto">
          <a:xfrm>
            <a:off x="5054600" y="4128788"/>
            <a:ext cx="0" cy="1616075"/>
          </a:xfrm>
          <a:prstGeom prst="straightConnector1">
            <a:avLst/>
          </a:prstGeom>
          <a:solidFill>
            <a:schemeClr val="accent2"/>
          </a:solidFill>
          <a:ln w="63500" cap="flat" cmpd="sng" algn="ctr">
            <a:solidFill>
              <a:schemeClr val="tx1">
                <a:alpha val="24000"/>
              </a:schemeClr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66" name="Gerade Verbindung mit Pfeil 65"/>
          <p:cNvCxnSpPr/>
          <p:nvPr/>
        </p:nvCxnSpPr>
        <p:spPr bwMode="auto">
          <a:xfrm>
            <a:off x="7192963" y="4128788"/>
            <a:ext cx="0" cy="1616075"/>
          </a:xfrm>
          <a:prstGeom prst="straightConnector1">
            <a:avLst/>
          </a:prstGeom>
          <a:solidFill>
            <a:schemeClr val="accent2"/>
          </a:solidFill>
          <a:ln w="63500" cap="flat" cmpd="sng" algn="ctr">
            <a:solidFill>
              <a:schemeClr val="tx1">
                <a:alpha val="24000"/>
              </a:schemeClr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68" name="Gerade Verbindung mit Pfeil 67"/>
          <p:cNvCxnSpPr/>
          <p:nvPr/>
        </p:nvCxnSpPr>
        <p:spPr bwMode="auto">
          <a:xfrm>
            <a:off x="7045325" y="2749250"/>
            <a:ext cx="0" cy="2995613"/>
          </a:xfrm>
          <a:prstGeom prst="straightConnector1">
            <a:avLst/>
          </a:prstGeom>
          <a:solidFill>
            <a:schemeClr val="accent2"/>
          </a:solidFill>
          <a:ln w="63500" cap="flat" cmpd="sng" algn="ctr">
            <a:solidFill>
              <a:schemeClr val="tx1">
                <a:alpha val="24000"/>
              </a:schemeClr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34" name="Rechteck 33"/>
          <p:cNvSpPr/>
          <p:nvPr/>
        </p:nvSpPr>
        <p:spPr bwMode="auto">
          <a:xfrm rot="16200000">
            <a:off x="93464" y="1066301"/>
            <a:ext cx="711598" cy="396876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KTypeMedium" pitchFamily="34" charset="0"/>
              </a:rPr>
              <a:t>Model</a:t>
            </a:r>
          </a:p>
        </p:txBody>
      </p:sp>
      <p:sp>
        <p:nvSpPr>
          <p:cNvPr id="35" name="Rechteck 34"/>
          <p:cNvSpPr/>
          <p:nvPr/>
        </p:nvSpPr>
        <p:spPr bwMode="auto">
          <a:xfrm rot="16200000">
            <a:off x="-1648616" y="3621580"/>
            <a:ext cx="4195762" cy="396878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KTypeMedium" pitchFamily="34" charset="0"/>
              </a:rPr>
              <a:t>How it works</a:t>
            </a:r>
          </a:p>
        </p:txBody>
      </p:sp>
      <p:sp>
        <p:nvSpPr>
          <p:cNvPr id="40" name="Textfeld 50"/>
          <p:cNvSpPr txBox="1">
            <a:spLocks noChangeArrowheads="1"/>
          </p:cNvSpPr>
          <p:nvPr/>
        </p:nvSpPr>
        <p:spPr bwMode="auto">
          <a:xfrm>
            <a:off x="4560094" y="1099482"/>
            <a:ext cx="1149590" cy="307777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Legal entity</a:t>
            </a:r>
            <a:endParaRPr lang="en-US" sz="700" dirty="0">
              <a:solidFill>
                <a:schemeClr val="bg1"/>
              </a:solidFill>
            </a:endParaRPr>
          </a:p>
        </p:txBody>
      </p:sp>
      <p:sp>
        <p:nvSpPr>
          <p:cNvPr id="44" name="Textfeld 43"/>
          <p:cNvSpPr txBox="1"/>
          <p:nvPr/>
        </p:nvSpPr>
        <p:spPr>
          <a:xfrm>
            <a:off x="3492500" y="1078216"/>
            <a:ext cx="841375" cy="338554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schemeClr val="bg1"/>
                </a:solidFill>
              </a:rPr>
              <a:t>TK AG</a:t>
            </a:r>
          </a:p>
        </p:txBody>
      </p:sp>
      <p:sp>
        <p:nvSpPr>
          <p:cNvPr id="45" name="Ellipse 44"/>
          <p:cNvSpPr/>
          <p:nvPr/>
        </p:nvSpPr>
        <p:spPr bwMode="auto">
          <a:xfrm>
            <a:off x="2679699" y="997839"/>
            <a:ext cx="3148013" cy="507831"/>
          </a:xfrm>
          <a:prstGeom prst="ellipse">
            <a:avLst/>
          </a:prstGeom>
          <a:noFill/>
          <a:ln w="76200" cap="flat" cmpd="sng" algn="ctr">
            <a:solidFill>
              <a:srgbClr val="FF0000">
                <a:alpha val="46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effectLst/>
              <a:latin typeface="TKTypeMedium" pitchFamily="34" charset="0"/>
            </a:endParaRPr>
          </a:p>
        </p:txBody>
      </p:sp>
      <p:sp>
        <p:nvSpPr>
          <p:cNvPr id="46" name="Textfeld 45"/>
          <p:cNvSpPr txBox="1"/>
          <p:nvPr/>
        </p:nvSpPr>
        <p:spPr>
          <a:xfrm>
            <a:off x="1065427" y="879107"/>
            <a:ext cx="149194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TK AG and LE </a:t>
            </a:r>
          </a:p>
          <a:p>
            <a:r>
              <a:rPr lang="en-US" sz="1400" b="1" dirty="0"/>
              <a:t>have </a:t>
            </a:r>
            <a:r>
              <a:rPr lang="en-US" sz="1400" b="1" dirty="0" err="1"/>
              <a:t>declaratoric</a:t>
            </a:r>
            <a:r>
              <a:rPr lang="en-US" sz="1400" b="1" dirty="0"/>
              <a:t> </a:t>
            </a:r>
          </a:p>
          <a:p>
            <a:r>
              <a:rPr lang="en-US" sz="1400" b="1" dirty="0"/>
              <a:t>ownership</a:t>
            </a:r>
          </a:p>
        </p:txBody>
      </p:sp>
      <p:sp>
        <p:nvSpPr>
          <p:cNvPr id="47" name="Ellipse 46"/>
          <p:cNvSpPr/>
          <p:nvPr/>
        </p:nvSpPr>
        <p:spPr bwMode="auto">
          <a:xfrm>
            <a:off x="4337844" y="1003960"/>
            <a:ext cx="1964531" cy="507831"/>
          </a:xfrm>
          <a:prstGeom prst="ellipse">
            <a:avLst/>
          </a:prstGeom>
          <a:noFill/>
          <a:ln w="76200" cap="flat" cmpd="sng" algn="ctr">
            <a:solidFill>
              <a:srgbClr val="002060">
                <a:alpha val="46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effectLst/>
              <a:latin typeface="TKTypeMedium" pitchFamily="34" charset="0"/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6508316" y="802609"/>
            <a:ext cx="13708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Only legal entity</a:t>
            </a:r>
          </a:p>
          <a:p>
            <a:r>
              <a:rPr lang="en-US" sz="1400" b="1" dirty="0"/>
              <a:t>has economic </a:t>
            </a:r>
          </a:p>
          <a:p>
            <a:r>
              <a:rPr lang="en-US" sz="1400" b="1" dirty="0"/>
              <a:t>ownership </a:t>
            </a:r>
          </a:p>
        </p:txBody>
      </p:sp>
      <p:sp>
        <p:nvSpPr>
          <p:cNvPr id="33" name="Abgerundete rechteckige Legende 32"/>
          <p:cNvSpPr/>
          <p:nvPr/>
        </p:nvSpPr>
        <p:spPr bwMode="auto">
          <a:xfrm>
            <a:off x="3640138" y="4647900"/>
            <a:ext cx="1304002" cy="609600"/>
          </a:xfrm>
          <a:prstGeom prst="wedgeRoundRectCallout">
            <a:avLst>
              <a:gd name="adj1" fmla="val -62503"/>
              <a:gd name="adj2" fmla="val -95665"/>
              <a:gd name="adj3" fmla="val 16667"/>
            </a:avLst>
          </a:prstGeom>
          <a:solidFill>
            <a:schemeClr val="bg1"/>
          </a:solidFill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tIns="36000" rIns="36000" bIns="36000" anchor="ctr"/>
          <a:lstStyle/>
          <a:p>
            <a:pPr>
              <a:defRPr/>
            </a:pPr>
            <a:r>
              <a:rPr lang="en-US" sz="1100" dirty="0"/>
              <a:t>TK AG represents legal entity at patent office</a:t>
            </a:r>
          </a:p>
        </p:txBody>
      </p:sp>
      <p:sp>
        <p:nvSpPr>
          <p:cNvPr id="52" name="Abgerundete rechteckige Legende 51"/>
          <p:cNvSpPr/>
          <p:nvPr/>
        </p:nvSpPr>
        <p:spPr bwMode="auto">
          <a:xfrm>
            <a:off x="5317198" y="4647900"/>
            <a:ext cx="1370678" cy="609600"/>
          </a:xfrm>
          <a:prstGeom prst="wedgeRoundRectCallout">
            <a:avLst>
              <a:gd name="adj1" fmla="val -62503"/>
              <a:gd name="adj2" fmla="val -95665"/>
              <a:gd name="adj3" fmla="val 16667"/>
            </a:avLst>
          </a:prstGeom>
          <a:solidFill>
            <a:schemeClr val="bg1"/>
          </a:solidFill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tIns="36000" rIns="36000" bIns="36000" anchor="ctr"/>
          <a:lstStyle/>
          <a:p>
            <a:pPr>
              <a:defRPr/>
            </a:pPr>
            <a:r>
              <a:rPr lang="en-US" sz="1100" dirty="0"/>
              <a:t>In most cases TK AG represents legal entity in court of law </a:t>
            </a:r>
          </a:p>
        </p:txBody>
      </p:sp>
      <p:sp>
        <p:nvSpPr>
          <p:cNvPr id="70" name="Abgerundete rechteckige Legende 69"/>
          <p:cNvSpPr/>
          <p:nvPr/>
        </p:nvSpPr>
        <p:spPr bwMode="auto">
          <a:xfrm>
            <a:off x="7390325" y="3549350"/>
            <a:ext cx="1357312" cy="884238"/>
          </a:xfrm>
          <a:prstGeom prst="wedgeRoundRectCallout">
            <a:avLst>
              <a:gd name="adj1" fmla="val -70697"/>
              <a:gd name="adj2" fmla="val 92780"/>
              <a:gd name="adj3" fmla="val 16667"/>
            </a:avLst>
          </a:prstGeom>
          <a:solidFill>
            <a:schemeClr val="bg1"/>
          </a:solidFill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tIns="36000" rIns="36000" bIns="36000" anchor="ctr"/>
          <a:lstStyle/>
          <a:p>
            <a:pPr>
              <a:defRPr/>
            </a:pPr>
            <a:r>
              <a:rPr lang="en-US" sz="1100" dirty="0"/>
              <a:t>Internal and external </a:t>
            </a:r>
            <a:r>
              <a:rPr lang="en-US" sz="1100" dirty="0" err="1"/>
              <a:t>licencing</a:t>
            </a:r>
            <a:r>
              <a:rPr lang="en-US" sz="1100" dirty="0"/>
              <a:t> agreements need to be signed by legal entity &amp; TK AG</a:t>
            </a:r>
          </a:p>
        </p:txBody>
      </p:sp>
      <p:sp>
        <p:nvSpPr>
          <p:cNvPr id="1710085" name="Textfeld 90"/>
          <p:cNvSpPr txBox="1">
            <a:spLocks noChangeArrowheads="1"/>
          </p:cNvSpPr>
          <p:nvPr/>
        </p:nvSpPr>
        <p:spPr bwMode="auto">
          <a:xfrm>
            <a:off x="865188" y="5333700"/>
            <a:ext cx="989012" cy="5842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External</a:t>
            </a:r>
          </a:p>
        </p:txBody>
      </p:sp>
    </p:spTree>
    <p:extLst>
      <p:ext uri="{BB962C8B-B14F-4D97-AF65-F5344CB8AC3E}">
        <p14:creationId xmlns:p14="http://schemas.microsoft.com/office/powerpoint/2010/main" val="853741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7055328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332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hteck 11"/>
          <p:cNvSpPr/>
          <p:nvPr/>
        </p:nvSpPr>
        <p:spPr bwMode="auto">
          <a:xfrm>
            <a:off x="4710793" y="3322865"/>
            <a:ext cx="4160155" cy="259052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0" bIns="0" numCol="1" rtlCol="0" anchor="t" anchorCtr="0" compatLnSpc="1">
            <a:prstTxWarp prst="textNoShape">
              <a:avLst/>
            </a:prstTxWarp>
          </a:bodyPr>
          <a:lstStyle/>
          <a:p>
            <a:r>
              <a:rPr lang="de-DE" sz="1400" dirty="0"/>
              <a:t>List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technical</a:t>
            </a:r>
            <a:r>
              <a:rPr lang="de-DE" sz="1400" dirty="0"/>
              <a:t> </a:t>
            </a:r>
            <a:r>
              <a:rPr lang="de-DE" sz="1400" dirty="0" err="1"/>
              <a:t>parameters</a:t>
            </a:r>
            <a:endParaRPr lang="de-DE" sz="14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6225" y="276225"/>
            <a:ext cx="8594725" cy="338554"/>
          </a:xfrm>
        </p:spPr>
        <p:txBody>
          <a:bodyPr/>
          <a:lstStyle/>
          <a:p>
            <a:r>
              <a:rPr lang="de-DE" dirty="0"/>
              <a:t>Create </a:t>
            </a:r>
            <a:r>
              <a:rPr lang="de-DE" dirty="0" err="1"/>
              <a:t>inventions</a:t>
            </a:r>
            <a:r>
              <a:rPr lang="de-DE" dirty="0"/>
              <a:t> </a:t>
            </a:r>
            <a:r>
              <a:rPr lang="de-DE" dirty="0" err="1"/>
              <a:t>systematically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of TRIZ</a:t>
            </a:r>
            <a:endParaRPr lang="en-US" dirty="0"/>
          </a:p>
        </p:txBody>
      </p:sp>
      <p:sp>
        <p:nvSpPr>
          <p:cNvPr id="4" name="Rechteck 3"/>
          <p:cNvSpPr/>
          <p:nvPr/>
        </p:nvSpPr>
        <p:spPr bwMode="auto">
          <a:xfrm>
            <a:off x="276225" y="708471"/>
            <a:ext cx="3871232" cy="118206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Fundamental </a:t>
            </a:r>
            <a:r>
              <a:rPr kumimoji="0" lang="de-DE" sz="1400" b="0" i="0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</a:rPr>
              <a:t>ideas</a:t>
            </a:r>
            <a:endParaRPr kumimoji="0" lang="de-DE" sz="1400" b="0" i="0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z="1400" dirty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880366" y="1059536"/>
            <a:ext cx="31449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de-DE" sz="1200" dirty="0"/>
              <a:t>40 </a:t>
            </a:r>
            <a:r>
              <a:rPr lang="de-DE" sz="1200" dirty="0" err="1"/>
              <a:t>principles</a:t>
            </a:r>
            <a:r>
              <a:rPr lang="de-DE" sz="1200" dirty="0"/>
              <a:t> </a:t>
            </a:r>
            <a:r>
              <a:rPr lang="de-DE" sz="1200" dirty="0" err="1"/>
              <a:t>of</a:t>
            </a:r>
            <a:r>
              <a:rPr lang="de-DE" sz="1200" dirty="0"/>
              <a:t> </a:t>
            </a:r>
            <a:r>
              <a:rPr lang="de-DE" sz="1200" dirty="0" err="1"/>
              <a:t>problem</a:t>
            </a:r>
            <a:r>
              <a:rPr lang="de-DE" sz="1200" dirty="0"/>
              <a:t> </a:t>
            </a:r>
            <a:r>
              <a:rPr lang="de-DE" sz="1200" dirty="0" err="1"/>
              <a:t>solving</a:t>
            </a:r>
            <a:endParaRPr lang="de-DE" sz="1200" dirty="0"/>
          </a:p>
          <a:p>
            <a:pPr marL="171450" indent="-171450">
              <a:buFont typeface="Arial" pitchFamily="34" charset="0"/>
              <a:buChar char="•"/>
            </a:pPr>
            <a:r>
              <a:rPr lang="de-DE" sz="1200" dirty="0"/>
              <a:t>39 </a:t>
            </a:r>
            <a:r>
              <a:rPr lang="de-DE" sz="1200" dirty="0" err="1"/>
              <a:t>technical</a:t>
            </a:r>
            <a:r>
              <a:rPr lang="de-DE" sz="1200" dirty="0"/>
              <a:t> </a:t>
            </a:r>
            <a:r>
              <a:rPr lang="de-DE" sz="1200" dirty="0" err="1"/>
              <a:t>parameters</a:t>
            </a:r>
            <a:endParaRPr lang="de-DE" sz="1200" dirty="0"/>
          </a:p>
          <a:p>
            <a:pPr marL="171450" indent="-171450">
              <a:buFont typeface="Arial" pitchFamily="34" charset="0"/>
              <a:buChar char="•"/>
            </a:pPr>
            <a:endParaRPr lang="de-DE" sz="1200" dirty="0"/>
          </a:p>
          <a:p>
            <a:pPr marL="171450" indent="-171450">
              <a:buFont typeface="Arial" pitchFamily="34" charset="0"/>
              <a:buChar char="•"/>
            </a:pPr>
            <a:r>
              <a:rPr lang="de-DE" sz="1200" dirty="0" err="1"/>
              <a:t>Principles</a:t>
            </a:r>
            <a:r>
              <a:rPr lang="de-DE" sz="1200" dirty="0"/>
              <a:t> </a:t>
            </a:r>
            <a:r>
              <a:rPr lang="de-DE" sz="1200" dirty="0" err="1"/>
              <a:t>solve</a:t>
            </a:r>
            <a:r>
              <a:rPr lang="de-DE" sz="1200" dirty="0"/>
              <a:t> </a:t>
            </a:r>
            <a:r>
              <a:rPr lang="de-DE" sz="1200" dirty="0" err="1"/>
              <a:t>contradiction</a:t>
            </a:r>
            <a:r>
              <a:rPr lang="de-DE" sz="1200" dirty="0"/>
              <a:t> </a:t>
            </a:r>
            <a:r>
              <a:rPr lang="de-DE" sz="1200" dirty="0" err="1"/>
              <a:t>of</a:t>
            </a:r>
            <a:r>
              <a:rPr lang="de-DE" sz="1200" dirty="0"/>
              <a:t> </a:t>
            </a:r>
            <a:r>
              <a:rPr lang="de-DE" sz="1200" dirty="0" err="1"/>
              <a:t>parameters</a:t>
            </a:r>
            <a:endParaRPr lang="de-DE" sz="1200" dirty="0"/>
          </a:p>
        </p:txBody>
      </p:sp>
      <p:sp>
        <p:nvSpPr>
          <p:cNvPr id="7" name="Rechteck 6"/>
          <p:cNvSpPr/>
          <p:nvPr/>
        </p:nvSpPr>
        <p:spPr bwMode="auto">
          <a:xfrm>
            <a:off x="4710793" y="693986"/>
            <a:ext cx="4160156" cy="250641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400" dirty="0"/>
              <a:t>List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principles</a:t>
            </a:r>
            <a:endParaRPr kumimoji="0" lang="de-DE" sz="1600" b="0" u="sng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7057791" y="964053"/>
            <a:ext cx="1963734" cy="2227139"/>
          </a:xfrm>
          <a:prstGeom prst="rect">
            <a:avLst/>
          </a:prstGeom>
          <a:noFill/>
        </p:spPr>
        <p:txBody>
          <a:bodyPr wrap="square" lIns="72000" tIns="36000" rIns="72000" bIns="36000">
            <a:spAutoFit/>
          </a:bodyPr>
          <a:lstStyle/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21. Rushing through 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22. Convert harm into benefit 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23. Feedback 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24. Mediator 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25. Self-service 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26. Copying 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27. Inexpensive short life </a:t>
            </a:r>
          </a:p>
          <a:p>
            <a:r>
              <a:rPr lang="en-US" sz="700" dirty="0">
                <a:solidFill>
                  <a:schemeClr val="tx1"/>
                </a:solidFill>
              </a:rPr>
              <a:t>28. Replacement of a mechanical system 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29. Use pneumatic or hydraulic systems 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30. Flexible film or thin membranes 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31. Use of porous materials </a:t>
            </a:r>
          </a:p>
          <a:p>
            <a:r>
              <a:rPr lang="en-US" sz="700" dirty="0"/>
              <a:t>32. Changing the </a:t>
            </a:r>
            <a:r>
              <a:rPr lang="en-US" sz="700" dirty="0" err="1"/>
              <a:t>colour</a:t>
            </a:r>
            <a:r>
              <a:rPr lang="en-US" sz="700" dirty="0"/>
              <a:t> 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33. Homogeneity 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34. Rejecting and regenerating parts </a:t>
            </a:r>
          </a:p>
          <a:p>
            <a:r>
              <a:rPr lang="en-US" sz="700" dirty="0"/>
              <a:t>35. Transforming physical or chemical states 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36. Phase transition 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37. Thermal expansion 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38. Use strong </a:t>
            </a:r>
            <a:r>
              <a:rPr lang="en-US" sz="700" dirty="0" err="1">
                <a:solidFill>
                  <a:schemeClr val="bg1">
                    <a:lumMod val="50000"/>
                  </a:schemeClr>
                </a:solidFill>
              </a:rPr>
              <a:t>oxidisers</a:t>
            </a: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39. Inert environment 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40. Composite materials </a:t>
            </a:r>
          </a:p>
        </p:txBody>
      </p:sp>
      <p:sp>
        <p:nvSpPr>
          <p:cNvPr id="9" name="Rechteck 8"/>
          <p:cNvSpPr/>
          <p:nvPr/>
        </p:nvSpPr>
        <p:spPr>
          <a:xfrm>
            <a:off x="5293151" y="964053"/>
            <a:ext cx="1976386" cy="2227139"/>
          </a:xfrm>
          <a:prstGeom prst="rect">
            <a:avLst/>
          </a:prstGeom>
          <a:noFill/>
        </p:spPr>
        <p:txBody>
          <a:bodyPr wrap="square" lIns="72000" tIns="36000" rIns="72000" bIns="3600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700" dirty="0"/>
              <a:t>Segmentation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Extraction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Local quality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Asymmetry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Combination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Universality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Nesting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Counterweight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Prior counteraction</a:t>
            </a:r>
            <a:r>
              <a:rPr lang="en-US" sz="700" dirty="0"/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Prior action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Cushion in advance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 err="1">
                <a:solidFill>
                  <a:schemeClr val="bg1">
                    <a:lumMod val="50000"/>
                  </a:schemeClr>
                </a:solidFill>
              </a:rPr>
              <a:t>Equipotentiality</a:t>
            </a: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>
                <a:solidFill>
                  <a:schemeClr val="tx1"/>
                </a:solidFill>
              </a:rPr>
              <a:t>Inversion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 err="1">
                <a:solidFill>
                  <a:schemeClr val="bg1">
                    <a:lumMod val="50000"/>
                  </a:schemeClr>
                </a:solidFill>
              </a:rPr>
              <a:t>Spheroidality</a:t>
            </a: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Dynamicity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Partial, overdone or excessive action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Moving to a new dimension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Mechanical vibration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Periodic action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Continuity of useful action </a:t>
            </a:r>
          </a:p>
        </p:txBody>
      </p:sp>
      <p:sp>
        <p:nvSpPr>
          <p:cNvPr id="10" name="Rechteck 9"/>
          <p:cNvSpPr/>
          <p:nvPr/>
        </p:nvSpPr>
        <p:spPr>
          <a:xfrm>
            <a:off x="7057280" y="3673943"/>
            <a:ext cx="1963734" cy="2119417"/>
          </a:xfrm>
          <a:prstGeom prst="rect">
            <a:avLst/>
          </a:prstGeom>
          <a:noFill/>
        </p:spPr>
        <p:txBody>
          <a:bodyPr wrap="square" lIns="72000" tIns="36000" rIns="72000" bIns="36000">
            <a:spAutoFit/>
          </a:bodyPr>
          <a:lstStyle/>
          <a:p>
            <a:pPr marL="228600" indent="-228600">
              <a:buFont typeface="+mj-lt"/>
              <a:buAutoNum type="arabicPeriod" startAt="21"/>
            </a:pPr>
            <a:r>
              <a:rPr lang="en-US" sz="700" dirty="0"/>
              <a:t>Power</a:t>
            </a:r>
          </a:p>
          <a:p>
            <a:pPr marL="228600" indent="-228600">
              <a:buFont typeface="+mj-lt"/>
              <a:buAutoNum type="arabicPeriod" startAt="21"/>
            </a:pPr>
            <a:r>
              <a:rPr lang="en-US" sz="700" dirty="0"/>
              <a:t>Loss of energy</a:t>
            </a:r>
          </a:p>
          <a:p>
            <a:pPr marL="228600" indent="-228600">
              <a:buFont typeface="+mj-lt"/>
              <a:buAutoNum type="arabicPeriod" startAt="21"/>
            </a:pPr>
            <a:r>
              <a:rPr lang="en-US" sz="700" dirty="0"/>
              <a:t>Loss of substance</a:t>
            </a:r>
          </a:p>
          <a:p>
            <a:pPr marL="228600" indent="-228600">
              <a:buFont typeface="+mj-lt"/>
              <a:buAutoNum type="arabicPeriod" startAt="21"/>
            </a:pPr>
            <a:r>
              <a:rPr lang="en-US" sz="700" dirty="0"/>
              <a:t>Loss of information</a:t>
            </a:r>
          </a:p>
          <a:p>
            <a:pPr marL="228600" indent="-228600">
              <a:buFont typeface="+mj-lt"/>
              <a:buAutoNum type="arabicPeriod" startAt="21"/>
            </a:pPr>
            <a:r>
              <a:rPr lang="en-US" sz="700" dirty="0"/>
              <a:t>Loss of time</a:t>
            </a:r>
          </a:p>
          <a:p>
            <a:pPr marL="228600" indent="-228600">
              <a:buFont typeface="+mj-lt"/>
              <a:buAutoNum type="arabicPeriod" startAt="21"/>
            </a:pPr>
            <a:r>
              <a:rPr lang="en-US" sz="700" dirty="0"/>
              <a:t>Quantity of substance/the matter</a:t>
            </a:r>
          </a:p>
          <a:p>
            <a:pPr marL="228600" indent="-228600">
              <a:buFont typeface="+mj-lt"/>
              <a:buAutoNum type="arabicPeriod" startAt="21"/>
            </a:pPr>
            <a:r>
              <a:rPr lang="en-US" sz="700" dirty="0"/>
              <a:t>Reliability</a:t>
            </a:r>
          </a:p>
          <a:p>
            <a:pPr marL="228600" indent="-228600">
              <a:buFont typeface="+mj-lt"/>
              <a:buAutoNum type="arabicPeriod" startAt="21"/>
            </a:pPr>
            <a:r>
              <a:rPr lang="en-US" sz="700" dirty="0"/>
              <a:t>Measurement accuracy</a:t>
            </a:r>
          </a:p>
          <a:p>
            <a:pPr marL="228600" indent="-228600">
              <a:buFont typeface="+mj-lt"/>
              <a:buAutoNum type="arabicPeriod" startAt="21"/>
            </a:pPr>
            <a:r>
              <a:rPr lang="en-US" sz="700" dirty="0"/>
              <a:t>Manufacturing precision</a:t>
            </a:r>
          </a:p>
          <a:p>
            <a:pPr marL="228600" indent="-228600">
              <a:buFont typeface="+mj-lt"/>
              <a:buAutoNum type="arabicPeriod" startAt="21"/>
            </a:pPr>
            <a:r>
              <a:rPr lang="en-US" sz="700" dirty="0"/>
              <a:t>External harm affects the object</a:t>
            </a:r>
          </a:p>
          <a:p>
            <a:pPr marL="228600" indent="-228600">
              <a:buFont typeface="+mj-lt"/>
              <a:buAutoNum type="arabicPeriod" startAt="21"/>
            </a:pPr>
            <a:r>
              <a:rPr lang="en-US" sz="700" dirty="0"/>
              <a:t>Object-generated harmful factors</a:t>
            </a:r>
          </a:p>
          <a:p>
            <a:pPr marL="228600" indent="-228600">
              <a:buFont typeface="+mj-lt"/>
              <a:buAutoNum type="arabicPeriod" startAt="21"/>
            </a:pPr>
            <a:r>
              <a:rPr lang="en-US" sz="700" dirty="0"/>
              <a:t>Ease of manufacture</a:t>
            </a:r>
          </a:p>
          <a:p>
            <a:pPr marL="228600" indent="-228600">
              <a:buFont typeface="+mj-lt"/>
              <a:buAutoNum type="arabicPeriod" startAt="21"/>
            </a:pPr>
            <a:r>
              <a:rPr lang="en-US" sz="700" dirty="0"/>
              <a:t>Ease of operation</a:t>
            </a:r>
          </a:p>
          <a:p>
            <a:pPr marL="228600" indent="-228600">
              <a:buFont typeface="+mj-lt"/>
              <a:buAutoNum type="arabicPeriod" startAt="21"/>
            </a:pPr>
            <a:r>
              <a:rPr lang="en-US" sz="700" dirty="0"/>
              <a:t>Ease of repair</a:t>
            </a:r>
          </a:p>
          <a:p>
            <a:pPr marL="228600" indent="-228600">
              <a:buFont typeface="+mj-lt"/>
              <a:buAutoNum type="arabicPeriod" startAt="21"/>
            </a:pPr>
            <a:r>
              <a:rPr lang="en-US" sz="700" dirty="0"/>
              <a:t>Adaptability or versatility</a:t>
            </a:r>
          </a:p>
          <a:p>
            <a:pPr marL="228600" indent="-228600">
              <a:buFont typeface="+mj-lt"/>
              <a:buAutoNum type="arabicPeriod" startAt="21"/>
            </a:pPr>
            <a:r>
              <a:rPr lang="en-US" sz="700" dirty="0"/>
              <a:t>Device complexity</a:t>
            </a:r>
          </a:p>
          <a:p>
            <a:pPr marL="228600" indent="-228600">
              <a:buFont typeface="+mj-lt"/>
              <a:buAutoNum type="arabicPeriod" startAt="21"/>
            </a:pPr>
            <a:r>
              <a:rPr lang="de-DE" sz="700" dirty="0" err="1"/>
              <a:t>Difficulty</a:t>
            </a:r>
            <a:r>
              <a:rPr lang="de-DE" sz="700" dirty="0"/>
              <a:t> </a:t>
            </a:r>
            <a:r>
              <a:rPr lang="de-DE" sz="700" dirty="0" err="1"/>
              <a:t>of</a:t>
            </a:r>
            <a:r>
              <a:rPr lang="de-DE" sz="700" dirty="0"/>
              <a:t> </a:t>
            </a:r>
            <a:r>
              <a:rPr lang="de-DE" sz="700" dirty="0" err="1"/>
              <a:t>detecting</a:t>
            </a:r>
            <a:r>
              <a:rPr lang="de-DE" sz="700" dirty="0"/>
              <a:t> </a:t>
            </a:r>
            <a:r>
              <a:rPr lang="de-DE" sz="700" dirty="0" err="1"/>
              <a:t>and</a:t>
            </a:r>
            <a:r>
              <a:rPr lang="de-DE" sz="700" dirty="0"/>
              <a:t> </a:t>
            </a:r>
            <a:r>
              <a:rPr lang="de-DE" sz="700" dirty="0" err="1"/>
              <a:t>measuring</a:t>
            </a:r>
            <a:endParaRPr lang="en-US" sz="700" dirty="0"/>
          </a:p>
          <a:p>
            <a:pPr marL="228600" indent="-228600">
              <a:buFont typeface="+mj-lt"/>
              <a:buAutoNum type="arabicPeriod" startAt="21"/>
            </a:pPr>
            <a:r>
              <a:rPr lang="de-DE" sz="700" dirty="0" err="1"/>
              <a:t>Extent</a:t>
            </a:r>
            <a:r>
              <a:rPr lang="de-DE" sz="700" dirty="0"/>
              <a:t> </a:t>
            </a:r>
            <a:r>
              <a:rPr lang="de-DE" sz="700" dirty="0" err="1"/>
              <a:t>of</a:t>
            </a:r>
            <a:r>
              <a:rPr lang="de-DE" sz="700" dirty="0"/>
              <a:t> </a:t>
            </a:r>
            <a:r>
              <a:rPr lang="de-DE" sz="700" dirty="0" err="1"/>
              <a:t>automation</a:t>
            </a:r>
            <a:endParaRPr lang="en-US" sz="700" dirty="0"/>
          </a:p>
          <a:p>
            <a:pPr marL="228600" indent="-228600">
              <a:buFont typeface="+mj-lt"/>
              <a:buAutoNum type="arabicPeriod" startAt="21"/>
            </a:pPr>
            <a:r>
              <a:rPr lang="de-DE" sz="700" dirty="0" err="1"/>
              <a:t>Productivity</a:t>
            </a:r>
            <a:endParaRPr lang="de-DE" sz="700" dirty="0"/>
          </a:p>
        </p:txBody>
      </p:sp>
      <p:sp>
        <p:nvSpPr>
          <p:cNvPr id="11" name="Rechteck 10"/>
          <p:cNvSpPr/>
          <p:nvPr/>
        </p:nvSpPr>
        <p:spPr>
          <a:xfrm>
            <a:off x="5293400" y="3673943"/>
            <a:ext cx="1976322" cy="2227139"/>
          </a:xfrm>
          <a:prstGeom prst="rect">
            <a:avLst/>
          </a:prstGeom>
          <a:noFill/>
        </p:spPr>
        <p:txBody>
          <a:bodyPr wrap="square" lIns="72000" tIns="36000" rIns="72000" bIns="3600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700" dirty="0"/>
              <a:t>Weight of moving object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Weight of stationary object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Length of moving object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Length of stationary object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Area of moving object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Area of stationary object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Volume of moving object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Volume of stationary object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Speed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Force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Stress or pressure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Shape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Stability of the object's composition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Strength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Duration of action by a moving object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Duration of action by a stationary object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Temperature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Illumination intensity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Use of energy by moving object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700" dirty="0"/>
              <a:t>Use of energy by stationary object</a:t>
            </a:r>
          </a:p>
        </p:txBody>
      </p:sp>
      <p:sp>
        <p:nvSpPr>
          <p:cNvPr id="15" name="Gleichschenkliges Dreieck 14"/>
          <p:cNvSpPr/>
          <p:nvPr/>
        </p:nvSpPr>
        <p:spPr bwMode="auto">
          <a:xfrm rot="10800000">
            <a:off x="496657" y="1970390"/>
            <a:ext cx="3422199" cy="259309"/>
          </a:xfrm>
          <a:prstGeom prst="triangle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  <p:sp>
        <p:nvSpPr>
          <p:cNvPr id="16" name="Rechteck 15"/>
          <p:cNvSpPr/>
          <p:nvPr/>
        </p:nvSpPr>
        <p:spPr bwMode="auto">
          <a:xfrm>
            <a:off x="276225" y="2304109"/>
            <a:ext cx="3871232" cy="190866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</a:rPr>
              <a:t>Contradiction</a:t>
            </a:r>
            <a:r>
              <a:rPr kumimoji="0" lang="de-DE" sz="1400" b="0" i="0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</a:rPr>
              <a:t> </a:t>
            </a:r>
            <a:r>
              <a:rPr kumimoji="0" lang="de-DE" sz="1400" b="0" i="0" strike="noStrike" cap="none" normalizeH="0" dirty="0" err="1">
                <a:ln>
                  <a:noFill/>
                </a:ln>
                <a:solidFill>
                  <a:srgbClr val="000000"/>
                </a:solidFill>
                <a:effectLst/>
              </a:rPr>
              <a:t>matrix</a:t>
            </a:r>
            <a:endParaRPr kumimoji="0" lang="de-DE" sz="1400" b="0" i="0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z="1200" dirty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sp>
        <p:nvSpPr>
          <p:cNvPr id="18" name="Rechteck 17"/>
          <p:cNvSpPr/>
          <p:nvPr/>
        </p:nvSpPr>
        <p:spPr bwMode="auto">
          <a:xfrm>
            <a:off x="545596" y="2908948"/>
            <a:ext cx="3071194" cy="1167494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  <p:sp>
        <p:nvSpPr>
          <p:cNvPr id="28" name="Abgerundete rechteckige Legende 27"/>
          <p:cNvSpPr/>
          <p:nvPr/>
        </p:nvSpPr>
        <p:spPr bwMode="auto">
          <a:xfrm>
            <a:off x="974949" y="3004462"/>
            <a:ext cx="1232806" cy="391886"/>
          </a:xfrm>
          <a:prstGeom prst="wedgeRoundRectCallout">
            <a:avLst>
              <a:gd name="adj1" fmla="val 101684"/>
              <a:gd name="adj2" fmla="val 116667"/>
              <a:gd name="adj3" fmla="val 16667"/>
            </a:avLst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050" dirty="0" err="1">
                <a:solidFill>
                  <a:schemeClr val="bg1"/>
                </a:solidFill>
              </a:rPr>
              <a:t>Suggested</a:t>
            </a:r>
            <a:r>
              <a:rPr lang="de-DE" sz="1050" dirty="0">
                <a:solidFill>
                  <a:schemeClr val="bg1"/>
                </a:solidFill>
              </a:rPr>
              <a:t> </a:t>
            </a:r>
            <a:r>
              <a:rPr lang="de-DE" sz="1050" dirty="0" err="1">
                <a:solidFill>
                  <a:schemeClr val="bg1"/>
                </a:solidFill>
              </a:rPr>
              <a:t>principles</a:t>
            </a:r>
            <a:r>
              <a:rPr lang="de-DE" sz="1050" dirty="0">
                <a:solidFill>
                  <a:schemeClr val="bg1"/>
                </a:solidFill>
              </a:rPr>
              <a:t> </a:t>
            </a:r>
            <a:r>
              <a:rPr lang="de-DE" sz="1050" dirty="0" err="1">
                <a:solidFill>
                  <a:schemeClr val="bg1"/>
                </a:solidFill>
              </a:rPr>
              <a:t>of</a:t>
            </a:r>
            <a:r>
              <a:rPr lang="de-DE" sz="1050" dirty="0">
                <a:solidFill>
                  <a:schemeClr val="bg1"/>
                </a:solidFill>
              </a:rPr>
              <a:t> </a:t>
            </a:r>
            <a:r>
              <a:rPr lang="de-DE" sz="1050" dirty="0" err="1">
                <a:solidFill>
                  <a:schemeClr val="bg1"/>
                </a:solidFill>
              </a:rPr>
              <a:t>problem</a:t>
            </a:r>
            <a:r>
              <a:rPr lang="de-DE" sz="1050" dirty="0">
                <a:solidFill>
                  <a:schemeClr val="bg1"/>
                </a:solidFill>
              </a:rPr>
              <a:t> </a:t>
            </a:r>
            <a:r>
              <a:rPr lang="de-DE" sz="1050" dirty="0" err="1">
                <a:solidFill>
                  <a:schemeClr val="bg1"/>
                </a:solidFill>
              </a:rPr>
              <a:t>solving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29" name="Gleichschenkliges Dreieck 28"/>
          <p:cNvSpPr/>
          <p:nvPr/>
        </p:nvSpPr>
        <p:spPr bwMode="auto">
          <a:xfrm>
            <a:off x="496655" y="4280882"/>
            <a:ext cx="3422199" cy="259309"/>
          </a:xfrm>
          <a:prstGeom prst="triangle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  <p:sp>
        <p:nvSpPr>
          <p:cNvPr id="30" name="Rechteck 29"/>
          <p:cNvSpPr/>
          <p:nvPr/>
        </p:nvSpPr>
        <p:spPr bwMode="auto">
          <a:xfrm>
            <a:off x="274834" y="4632396"/>
            <a:ext cx="3871232" cy="1268686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</a:rPr>
              <a:t>Method</a:t>
            </a:r>
            <a:endParaRPr kumimoji="0" lang="de-DE" sz="1400" b="0" i="0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z="1200" dirty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sp>
        <p:nvSpPr>
          <p:cNvPr id="31" name="Rechteck 30"/>
          <p:cNvSpPr/>
          <p:nvPr/>
        </p:nvSpPr>
        <p:spPr bwMode="auto">
          <a:xfrm>
            <a:off x="974948" y="5372004"/>
            <a:ext cx="1425371" cy="472704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KTypeMedium" pitchFamily="34" charset="0"/>
              </a:rPr>
              <a:t>Describe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KTypeMedium" pitchFamily="34" charset="0"/>
              </a:rPr>
              <a:t> </a:t>
            </a:r>
            <a:r>
              <a:rPr kumimoji="0" 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KTypeMedium" pitchFamily="34" charset="0"/>
              </a:rPr>
              <a:t>problem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KTypeMedium" pitchFamily="34" charset="0"/>
              </a:rPr>
              <a:t>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KTypeMedium" pitchFamily="34" charset="0"/>
              </a:rPr>
              <a:t>on </a:t>
            </a:r>
            <a:r>
              <a:rPr kumimoji="0" 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KTypeMedium" pitchFamily="34" charset="0"/>
              </a:rPr>
              <a:t>specific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KTypeMedium" pitchFamily="34" charset="0"/>
              </a:rPr>
              <a:t> </a:t>
            </a:r>
            <a:r>
              <a:rPr kumimoji="0" 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KTypeMedium" pitchFamily="34" charset="0"/>
              </a:rPr>
              <a:t>level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KTypeMedium" pitchFamily="34" charset="0"/>
            </a:endParaRPr>
          </a:p>
        </p:txBody>
      </p:sp>
      <p:sp>
        <p:nvSpPr>
          <p:cNvPr id="32" name="Rechteck 31"/>
          <p:cNvSpPr/>
          <p:nvPr/>
        </p:nvSpPr>
        <p:spPr bwMode="auto">
          <a:xfrm>
            <a:off x="974949" y="4715636"/>
            <a:ext cx="1426031" cy="472704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" dirty="0" err="1">
                <a:solidFill>
                  <a:schemeClr val="tx1"/>
                </a:solidFill>
              </a:rPr>
              <a:t>Describe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kumimoji="0" 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problem</a:t>
            </a: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" dirty="0">
                <a:solidFill>
                  <a:schemeClr val="tx1"/>
                </a:solidFill>
              </a:rPr>
              <a:t>on </a:t>
            </a:r>
            <a:r>
              <a:rPr lang="de-DE" sz="1200" dirty="0" err="1">
                <a:solidFill>
                  <a:schemeClr val="tx1"/>
                </a:solidFill>
              </a:rPr>
              <a:t>abstract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level</a:t>
            </a: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3" name="Rechteck 32"/>
          <p:cNvSpPr/>
          <p:nvPr/>
        </p:nvSpPr>
        <p:spPr bwMode="auto">
          <a:xfrm>
            <a:off x="2631616" y="4715636"/>
            <a:ext cx="1426031" cy="472704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" dirty="0" err="1">
                <a:solidFill>
                  <a:schemeClr val="tx1"/>
                </a:solidFill>
              </a:rPr>
              <a:t>Use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suggested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abstract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principles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of</a:t>
            </a:r>
            <a:r>
              <a:rPr lang="de-DE" sz="1200" dirty="0">
                <a:solidFill>
                  <a:schemeClr val="tx1"/>
                </a:solidFill>
              </a:rPr>
              <a:t> prob. </a:t>
            </a:r>
            <a:r>
              <a:rPr lang="de-DE" sz="1200" dirty="0" err="1">
                <a:solidFill>
                  <a:schemeClr val="tx1"/>
                </a:solidFill>
              </a:rPr>
              <a:t>solving</a:t>
            </a: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4" name="Rechteck 33"/>
          <p:cNvSpPr/>
          <p:nvPr/>
        </p:nvSpPr>
        <p:spPr bwMode="auto">
          <a:xfrm>
            <a:off x="2631615" y="5372004"/>
            <a:ext cx="1426031" cy="472704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" dirty="0">
                <a:solidFill>
                  <a:schemeClr val="tx1"/>
                </a:solidFill>
              </a:rPr>
              <a:t>Transform </a:t>
            </a:r>
            <a:r>
              <a:rPr lang="de-DE" sz="1200" dirty="0" err="1">
                <a:solidFill>
                  <a:schemeClr val="tx1"/>
                </a:solidFill>
              </a:rPr>
              <a:t>abstract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principles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into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specific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suggestions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5" name="Gleichschenkliges Dreieck 34"/>
          <p:cNvSpPr/>
          <p:nvPr/>
        </p:nvSpPr>
        <p:spPr bwMode="auto">
          <a:xfrm>
            <a:off x="974948" y="5210664"/>
            <a:ext cx="1426032" cy="129654"/>
          </a:xfrm>
          <a:prstGeom prst="triangle">
            <a:avLst/>
          </a:prstGeom>
          <a:solidFill>
            <a:srgbClr val="FFC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  <p:sp>
        <p:nvSpPr>
          <p:cNvPr id="36" name="Gleichschenkliges Dreieck 35"/>
          <p:cNvSpPr/>
          <p:nvPr/>
        </p:nvSpPr>
        <p:spPr bwMode="auto">
          <a:xfrm rot="10800000">
            <a:off x="2626849" y="5210664"/>
            <a:ext cx="1426032" cy="129654"/>
          </a:xfrm>
          <a:prstGeom prst="triangle">
            <a:avLst/>
          </a:prstGeom>
          <a:solidFill>
            <a:srgbClr val="FFC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  <p:sp>
        <p:nvSpPr>
          <p:cNvPr id="37" name="Gleichschenkliges Dreieck 36"/>
          <p:cNvSpPr/>
          <p:nvPr/>
        </p:nvSpPr>
        <p:spPr bwMode="auto">
          <a:xfrm rot="5400000">
            <a:off x="2374827" y="4887113"/>
            <a:ext cx="296199" cy="129654"/>
          </a:xfrm>
          <a:prstGeom prst="triangle">
            <a:avLst/>
          </a:prstGeom>
          <a:solidFill>
            <a:srgbClr val="FFC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  <p:sp>
        <p:nvSpPr>
          <p:cNvPr id="40" name="Rechteck 39"/>
          <p:cNvSpPr/>
          <p:nvPr/>
        </p:nvSpPr>
        <p:spPr bwMode="auto">
          <a:xfrm>
            <a:off x="2507084" y="3492695"/>
            <a:ext cx="400088" cy="261257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  <p:cxnSp>
        <p:nvCxnSpPr>
          <p:cNvPr id="23" name="Gerade Verbindung 22"/>
          <p:cNvCxnSpPr/>
          <p:nvPr/>
        </p:nvCxnSpPr>
        <p:spPr bwMode="auto">
          <a:xfrm>
            <a:off x="531989" y="3753952"/>
            <a:ext cx="3076633" cy="0"/>
          </a:xfrm>
          <a:prstGeom prst="line">
            <a:avLst/>
          </a:prstGeom>
          <a:solidFill>
            <a:schemeClr val="accent2"/>
          </a:solidFill>
          <a:ln w="25400" cap="flat" cmpd="sng" algn="ctr">
            <a:solidFill>
              <a:schemeClr val="accent1">
                <a:lumMod val="90000"/>
                <a:lumOff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Gerade Verbindung 24"/>
          <p:cNvCxnSpPr/>
          <p:nvPr/>
        </p:nvCxnSpPr>
        <p:spPr bwMode="auto">
          <a:xfrm>
            <a:off x="2893527" y="2900783"/>
            <a:ext cx="0" cy="1167494"/>
          </a:xfrm>
          <a:prstGeom prst="line">
            <a:avLst/>
          </a:prstGeom>
          <a:solidFill>
            <a:schemeClr val="accent2"/>
          </a:solidFill>
          <a:ln w="25400" cap="flat" cmpd="sng" algn="ctr">
            <a:solidFill>
              <a:schemeClr val="accent1">
                <a:lumMod val="90000"/>
                <a:lumOff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Gerade Verbindung 25"/>
          <p:cNvCxnSpPr/>
          <p:nvPr/>
        </p:nvCxnSpPr>
        <p:spPr bwMode="auto">
          <a:xfrm>
            <a:off x="2498920" y="2900783"/>
            <a:ext cx="0" cy="1167494"/>
          </a:xfrm>
          <a:prstGeom prst="line">
            <a:avLst/>
          </a:prstGeom>
          <a:solidFill>
            <a:schemeClr val="accent2"/>
          </a:solidFill>
          <a:ln w="25400" cap="flat" cmpd="sng" algn="ctr">
            <a:solidFill>
              <a:schemeClr val="accent1">
                <a:lumMod val="90000"/>
                <a:lumOff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Gerade Verbindung 26"/>
          <p:cNvCxnSpPr/>
          <p:nvPr/>
        </p:nvCxnSpPr>
        <p:spPr bwMode="auto">
          <a:xfrm>
            <a:off x="529294" y="3492695"/>
            <a:ext cx="3079330" cy="0"/>
          </a:xfrm>
          <a:prstGeom prst="line">
            <a:avLst/>
          </a:prstGeom>
          <a:solidFill>
            <a:schemeClr val="accent2"/>
          </a:solidFill>
          <a:ln w="25400" cap="flat" cmpd="sng" algn="ctr">
            <a:solidFill>
              <a:schemeClr val="accent1">
                <a:lumMod val="90000"/>
                <a:lumOff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feld 19"/>
          <p:cNvSpPr txBox="1"/>
          <p:nvPr/>
        </p:nvSpPr>
        <p:spPr>
          <a:xfrm>
            <a:off x="534094" y="2662727"/>
            <a:ext cx="3082693" cy="27699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1200" dirty="0"/>
              <a:t>Neg. </a:t>
            </a:r>
            <a:r>
              <a:rPr lang="de-DE" sz="1200" dirty="0" err="1"/>
              <a:t>parameter</a:t>
            </a:r>
            <a:endParaRPr lang="en-US" sz="1200" dirty="0"/>
          </a:p>
        </p:txBody>
      </p:sp>
      <p:sp>
        <p:nvSpPr>
          <p:cNvPr id="21" name="Textfeld 20"/>
          <p:cNvSpPr txBox="1"/>
          <p:nvPr/>
        </p:nvSpPr>
        <p:spPr>
          <a:xfrm rot="16200000">
            <a:off x="68659" y="3354196"/>
            <a:ext cx="1167494" cy="27699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de-DE" sz="1200" dirty="0"/>
              <a:t>Pos. </a:t>
            </a:r>
            <a:r>
              <a:rPr lang="de-DE" sz="1200" dirty="0" err="1"/>
              <a:t>parameter</a:t>
            </a:r>
            <a:endParaRPr lang="en-US" sz="1200" dirty="0"/>
          </a:p>
        </p:txBody>
      </p:sp>
      <p:pic>
        <p:nvPicPr>
          <p:cNvPr id="38" name="Picture 2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355" y="3623323"/>
            <a:ext cx="1113895" cy="78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hteckige Legende 2"/>
          <p:cNvSpPr/>
          <p:nvPr/>
        </p:nvSpPr>
        <p:spPr bwMode="auto">
          <a:xfrm>
            <a:off x="4797865" y="2272142"/>
            <a:ext cx="468058" cy="521134"/>
          </a:xfrm>
          <a:prstGeom prst="wedgeRectCallout">
            <a:avLst>
              <a:gd name="adj1" fmla="val -504002"/>
              <a:gd name="adj2" fmla="val 214464"/>
            </a:avLst>
          </a:prstGeom>
          <a:solidFill>
            <a:schemeClr val="accent3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  <p:sp>
        <p:nvSpPr>
          <p:cNvPr id="39" name="Rechteckige Legende 38"/>
          <p:cNvSpPr/>
          <p:nvPr/>
        </p:nvSpPr>
        <p:spPr bwMode="auto">
          <a:xfrm>
            <a:off x="4789673" y="3716580"/>
            <a:ext cx="468058" cy="521134"/>
          </a:xfrm>
          <a:prstGeom prst="wedgeRectCallout">
            <a:avLst>
              <a:gd name="adj1" fmla="val -915654"/>
              <a:gd name="adj2" fmla="val -61265"/>
            </a:avLst>
          </a:prstGeom>
          <a:solidFill>
            <a:schemeClr val="accent3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231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006484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72" name="think-cell Folie" r:id="rId8" imgW="360" imgH="360" progId="TCLayout.ActiveDocument.1">
                  <p:embed/>
                </p:oleObj>
              </mc:Choice>
              <mc:Fallback>
                <p:oleObj name="think-cell Folie" r:id="rId8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hteck 37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rgbClr r="0" g="0" b="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rtlCol="0" anchor="ctr" anchorCtr="0">
            <a:noAutofit/>
          </a:bodyPr>
          <a:lstStyle/>
          <a:p>
            <a:pPr algn="ctr"/>
            <a:endParaRPr lang="en-US" sz="1400" dirty="0">
              <a:latin typeface="TKTypeMedium"/>
              <a:sym typeface="TKTypeMedium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Give direction and IP focus</a:t>
            </a:r>
          </a:p>
        </p:txBody>
      </p:sp>
      <p:sp>
        <p:nvSpPr>
          <p:cNvPr id="91" name="Pfeil nach rechts 90"/>
          <p:cNvSpPr/>
          <p:nvPr/>
        </p:nvSpPr>
        <p:spPr bwMode="auto">
          <a:xfrm>
            <a:off x="4916745" y="2781300"/>
            <a:ext cx="2106909" cy="180809"/>
          </a:xfrm>
          <a:prstGeom prst="rightArrow">
            <a:avLst/>
          </a:prstGeom>
          <a:solidFill>
            <a:schemeClr val="tx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Pfeil nach rechts 92"/>
          <p:cNvSpPr/>
          <p:nvPr/>
        </p:nvSpPr>
        <p:spPr bwMode="auto">
          <a:xfrm>
            <a:off x="4903933" y="1433513"/>
            <a:ext cx="2106909" cy="180809"/>
          </a:xfrm>
          <a:prstGeom prst="rightArrow">
            <a:avLst/>
          </a:prstGeom>
          <a:solidFill>
            <a:schemeClr val="tx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4" name="Gruppieren 93"/>
          <p:cNvGrpSpPr/>
          <p:nvPr/>
        </p:nvGrpSpPr>
        <p:grpSpPr>
          <a:xfrm>
            <a:off x="391269" y="1490663"/>
            <a:ext cx="835352" cy="1438443"/>
            <a:chOff x="363629" y="2036849"/>
            <a:chExt cx="1617510" cy="1867650"/>
          </a:xfrm>
          <a:solidFill>
            <a:schemeClr val="accent5"/>
          </a:solidFill>
        </p:grpSpPr>
        <p:cxnSp>
          <p:nvCxnSpPr>
            <p:cNvPr id="95" name="Gerade Verbindung 94"/>
            <p:cNvCxnSpPr/>
            <p:nvPr/>
          </p:nvCxnSpPr>
          <p:spPr bwMode="auto">
            <a:xfrm>
              <a:off x="363629" y="3014200"/>
              <a:ext cx="170261" cy="0"/>
            </a:xfrm>
            <a:prstGeom prst="line">
              <a:avLst/>
            </a:prstGeom>
            <a:grpFill/>
            <a:ln w="381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Gerade Verbindung 95"/>
            <p:cNvCxnSpPr/>
            <p:nvPr/>
          </p:nvCxnSpPr>
          <p:spPr bwMode="auto">
            <a:xfrm flipV="1">
              <a:off x="533890" y="2450561"/>
              <a:ext cx="0" cy="1041950"/>
            </a:xfrm>
            <a:prstGeom prst="line">
              <a:avLst/>
            </a:prstGeom>
            <a:grpFill/>
            <a:ln w="381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Gerade Verbindung 96"/>
            <p:cNvCxnSpPr/>
            <p:nvPr/>
          </p:nvCxnSpPr>
          <p:spPr bwMode="auto">
            <a:xfrm>
              <a:off x="512605" y="2455766"/>
              <a:ext cx="170261" cy="0"/>
            </a:xfrm>
            <a:prstGeom prst="line">
              <a:avLst/>
            </a:prstGeom>
            <a:grpFill/>
            <a:ln w="381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" name="Gerade Verbindung 97"/>
            <p:cNvCxnSpPr/>
            <p:nvPr/>
          </p:nvCxnSpPr>
          <p:spPr bwMode="auto">
            <a:xfrm>
              <a:off x="512605" y="3493195"/>
              <a:ext cx="170261" cy="0"/>
            </a:xfrm>
            <a:prstGeom prst="line">
              <a:avLst/>
            </a:prstGeom>
            <a:grpFill/>
            <a:ln w="381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99" name="Gruppieren 26"/>
            <p:cNvGrpSpPr/>
            <p:nvPr/>
          </p:nvGrpSpPr>
          <p:grpSpPr>
            <a:xfrm>
              <a:off x="1198981" y="2129714"/>
              <a:ext cx="319237" cy="632811"/>
              <a:chOff x="800100" y="2204243"/>
              <a:chExt cx="285748" cy="1402558"/>
            </a:xfrm>
            <a:grpFill/>
          </p:grpSpPr>
          <p:cxnSp>
            <p:nvCxnSpPr>
              <p:cNvPr id="114" name="Gerade Verbindung 113"/>
              <p:cNvCxnSpPr/>
              <p:nvPr/>
            </p:nvCxnSpPr>
            <p:spPr bwMode="auto">
              <a:xfrm>
                <a:off x="800100" y="2915048"/>
                <a:ext cx="152400" cy="0"/>
              </a:xfrm>
              <a:prstGeom prst="line">
                <a:avLst/>
              </a:prstGeom>
              <a:grpFill/>
              <a:ln w="381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5" name="Gerade Verbindung 114"/>
              <p:cNvCxnSpPr/>
              <p:nvPr/>
            </p:nvCxnSpPr>
            <p:spPr bwMode="auto">
              <a:xfrm flipV="1">
                <a:off x="952500" y="2204243"/>
                <a:ext cx="0" cy="1402558"/>
              </a:xfrm>
              <a:prstGeom prst="line">
                <a:avLst/>
              </a:prstGeom>
              <a:grpFill/>
              <a:ln w="381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6" name="Gerade Verbindung 115"/>
              <p:cNvCxnSpPr/>
              <p:nvPr/>
            </p:nvCxnSpPr>
            <p:spPr bwMode="auto">
              <a:xfrm>
                <a:off x="933448" y="2209006"/>
                <a:ext cx="152400" cy="0"/>
              </a:xfrm>
              <a:prstGeom prst="line">
                <a:avLst/>
              </a:prstGeom>
              <a:grpFill/>
              <a:ln w="381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7" name="Gerade Verbindung 116"/>
              <p:cNvCxnSpPr/>
              <p:nvPr/>
            </p:nvCxnSpPr>
            <p:spPr bwMode="auto">
              <a:xfrm>
                <a:off x="933448" y="2915048"/>
                <a:ext cx="152400" cy="0"/>
              </a:xfrm>
              <a:prstGeom prst="line">
                <a:avLst/>
              </a:prstGeom>
              <a:grpFill/>
              <a:ln w="381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8" name="Gerade Verbindung 117"/>
              <p:cNvCxnSpPr/>
              <p:nvPr/>
            </p:nvCxnSpPr>
            <p:spPr bwMode="auto">
              <a:xfrm>
                <a:off x="933448" y="3592511"/>
                <a:ext cx="152400" cy="0"/>
              </a:xfrm>
              <a:prstGeom prst="line">
                <a:avLst/>
              </a:prstGeom>
              <a:grpFill/>
              <a:ln w="381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0" name="Rechteck 99"/>
            <p:cNvSpPr/>
            <p:nvPr/>
          </p:nvSpPr>
          <p:spPr bwMode="auto">
            <a:xfrm>
              <a:off x="736078" y="2361617"/>
              <a:ext cx="415012" cy="182228"/>
            </a:xfrm>
            <a:prstGeom prst="rect">
              <a:avLst/>
            </a:prstGeom>
            <a:grpFill/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normalizeH="0" baseline="0">
                <a:ln>
                  <a:noFill/>
                </a:ln>
                <a:effectLst/>
                <a:latin typeface="TKTypeMedium" pitchFamily="34" charset="0"/>
              </a:endParaRPr>
            </a:p>
          </p:txBody>
        </p:sp>
        <p:sp>
          <p:nvSpPr>
            <p:cNvPr id="101" name="Rechteck 100"/>
            <p:cNvSpPr/>
            <p:nvPr/>
          </p:nvSpPr>
          <p:spPr bwMode="auto">
            <a:xfrm>
              <a:off x="1566127" y="2036849"/>
              <a:ext cx="415012" cy="182228"/>
            </a:xfrm>
            <a:prstGeom prst="rect">
              <a:avLst/>
            </a:prstGeom>
            <a:grpFill/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normalizeH="0" baseline="0">
                <a:ln>
                  <a:noFill/>
                </a:ln>
                <a:effectLst/>
                <a:latin typeface="TKTypeMedium" pitchFamily="34" charset="0"/>
              </a:endParaRPr>
            </a:p>
          </p:txBody>
        </p:sp>
        <p:sp>
          <p:nvSpPr>
            <p:cNvPr id="102" name="Rechteck 101"/>
            <p:cNvSpPr/>
            <p:nvPr/>
          </p:nvSpPr>
          <p:spPr bwMode="auto">
            <a:xfrm>
              <a:off x="1566109" y="2359670"/>
              <a:ext cx="415012" cy="182228"/>
            </a:xfrm>
            <a:prstGeom prst="rect">
              <a:avLst/>
            </a:prstGeom>
            <a:grpFill/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normalizeH="0" baseline="0">
                <a:ln>
                  <a:noFill/>
                </a:ln>
                <a:effectLst/>
                <a:latin typeface="TKTypeMedium" pitchFamily="34" charset="0"/>
              </a:endParaRPr>
            </a:p>
          </p:txBody>
        </p:sp>
        <p:sp>
          <p:nvSpPr>
            <p:cNvPr id="103" name="Rechteck 102"/>
            <p:cNvSpPr/>
            <p:nvPr/>
          </p:nvSpPr>
          <p:spPr bwMode="auto">
            <a:xfrm>
              <a:off x="1566091" y="2682491"/>
              <a:ext cx="415012" cy="182228"/>
            </a:xfrm>
            <a:prstGeom prst="rect">
              <a:avLst/>
            </a:prstGeom>
            <a:grpFill/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normalizeH="0" baseline="0">
                <a:ln>
                  <a:noFill/>
                </a:ln>
                <a:effectLst/>
                <a:latin typeface="TKTypeMedium" pitchFamily="34" charset="0"/>
              </a:endParaRPr>
            </a:p>
          </p:txBody>
        </p:sp>
        <p:grpSp>
          <p:nvGrpSpPr>
            <p:cNvPr id="104" name="Gruppieren 66"/>
            <p:cNvGrpSpPr/>
            <p:nvPr/>
          </p:nvGrpSpPr>
          <p:grpSpPr>
            <a:xfrm>
              <a:off x="1198981" y="3169495"/>
              <a:ext cx="319237" cy="632811"/>
              <a:chOff x="800100" y="2204243"/>
              <a:chExt cx="285748" cy="1402558"/>
            </a:xfrm>
            <a:grpFill/>
          </p:grpSpPr>
          <p:cxnSp>
            <p:nvCxnSpPr>
              <p:cNvPr id="109" name="Gerade Verbindung 108"/>
              <p:cNvCxnSpPr/>
              <p:nvPr/>
            </p:nvCxnSpPr>
            <p:spPr bwMode="auto">
              <a:xfrm>
                <a:off x="800100" y="2915048"/>
                <a:ext cx="152400" cy="0"/>
              </a:xfrm>
              <a:prstGeom prst="line">
                <a:avLst/>
              </a:prstGeom>
              <a:grpFill/>
              <a:ln w="381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0" name="Gerade Verbindung 109"/>
              <p:cNvCxnSpPr/>
              <p:nvPr/>
            </p:nvCxnSpPr>
            <p:spPr bwMode="auto">
              <a:xfrm flipV="1">
                <a:off x="952500" y="2204243"/>
                <a:ext cx="0" cy="1402558"/>
              </a:xfrm>
              <a:prstGeom prst="line">
                <a:avLst/>
              </a:prstGeom>
              <a:grpFill/>
              <a:ln w="381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1" name="Gerade Verbindung 110"/>
              <p:cNvCxnSpPr/>
              <p:nvPr/>
            </p:nvCxnSpPr>
            <p:spPr bwMode="auto">
              <a:xfrm>
                <a:off x="933448" y="2209006"/>
                <a:ext cx="152400" cy="0"/>
              </a:xfrm>
              <a:prstGeom prst="line">
                <a:avLst/>
              </a:prstGeom>
              <a:grpFill/>
              <a:ln w="381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2" name="Gerade Verbindung 111"/>
              <p:cNvCxnSpPr/>
              <p:nvPr/>
            </p:nvCxnSpPr>
            <p:spPr bwMode="auto">
              <a:xfrm>
                <a:off x="933448" y="2915048"/>
                <a:ext cx="152400" cy="0"/>
              </a:xfrm>
              <a:prstGeom prst="line">
                <a:avLst/>
              </a:prstGeom>
              <a:grpFill/>
              <a:ln w="381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3" name="Gerade Verbindung 112"/>
              <p:cNvCxnSpPr/>
              <p:nvPr/>
            </p:nvCxnSpPr>
            <p:spPr bwMode="auto">
              <a:xfrm>
                <a:off x="933448" y="3592511"/>
                <a:ext cx="152400" cy="0"/>
              </a:xfrm>
              <a:prstGeom prst="line">
                <a:avLst/>
              </a:prstGeom>
              <a:grpFill/>
              <a:ln w="381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5" name="Rechteck 104"/>
            <p:cNvSpPr/>
            <p:nvPr/>
          </p:nvSpPr>
          <p:spPr bwMode="auto">
            <a:xfrm>
              <a:off x="736078" y="3401397"/>
              <a:ext cx="415012" cy="182228"/>
            </a:xfrm>
            <a:prstGeom prst="rect">
              <a:avLst/>
            </a:prstGeom>
            <a:grpFill/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normalizeH="0" baseline="0">
                <a:ln>
                  <a:noFill/>
                </a:ln>
                <a:effectLst/>
                <a:latin typeface="TKTypeMedium" pitchFamily="34" charset="0"/>
              </a:endParaRPr>
            </a:p>
          </p:txBody>
        </p:sp>
        <p:sp>
          <p:nvSpPr>
            <p:cNvPr id="106" name="Rechteck 105"/>
            <p:cNvSpPr/>
            <p:nvPr/>
          </p:nvSpPr>
          <p:spPr bwMode="auto">
            <a:xfrm>
              <a:off x="1566127" y="3076630"/>
              <a:ext cx="415012" cy="182228"/>
            </a:xfrm>
            <a:prstGeom prst="rect">
              <a:avLst/>
            </a:prstGeom>
            <a:grpFill/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normalizeH="0" baseline="0">
                <a:ln>
                  <a:noFill/>
                </a:ln>
                <a:effectLst/>
                <a:latin typeface="TKTypeMedium" pitchFamily="34" charset="0"/>
              </a:endParaRPr>
            </a:p>
          </p:txBody>
        </p:sp>
        <p:sp>
          <p:nvSpPr>
            <p:cNvPr id="107" name="Rechteck 106"/>
            <p:cNvSpPr/>
            <p:nvPr/>
          </p:nvSpPr>
          <p:spPr bwMode="auto">
            <a:xfrm>
              <a:off x="1566109" y="3399450"/>
              <a:ext cx="415012" cy="182228"/>
            </a:xfrm>
            <a:prstGeom prst="rect">
              <a:avLst/>
            </a:prstGeom>
            <a:grpFill/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normalizeH="0" baseline="0">
                <a:ln>
                  <a:noFill/>
                </a:ln>
                <a:effectLst/>
                <a:latin typeface="TKTypeMedium" pitchFamily="34" charset="0"/>
              </a:endParaRPr>
            </a:p>
          </p:txBody>
        </p:sp>
        <p:sp>
          <p:nvSpPr>
            <p:cNvPr id="108" name="Rechteck 107"/>
            <p:cNvSpPr/>
            <p:nvPr/>
          </p:nvSpPr>
          <p:spPr bwMode="auto">
            <a:xfrm>
              <a:off x="1566091" y="3722271"/>
              <a:ext cx="415012" cy="182228"/>
            </a:xfrm>
            <a:prstGeom prst="rect">
              <a:avLst/>
            </a:prstGeom>
            <a:grpFill/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normalizeH="0" baseline="0">
                <a:ln>
                  <a:noFill/>
                </a:ln>
                <a:effectLst/>
                <a:latin typeface="TKTypeMedium" pitchFamily="34" charset="0"/>
              </a:endParaRPr>
            </a:p>
          </p:txBody>
        </p:sp>
      </p:grpSp>
      <p:graphicFrame>
        <p:nvGraphicFramePr>
          <p:cNvPr id="5" name="Objekt 118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193326528"/>
              </p:ext>
            </p:extLst>
          </p:nvPr>
        </p:nvGraphicFramePr>
        <p:xfrm>
          <a:off x="1577128" y="1384299"/>
          <a:ext cx="1279417" cy="1660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4" name="Objekt 119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517987125"/>
              </p:ext>
            </p:extLst>
          </p:nvPr>
        </p:nvGraphicFramePr>
        <p:xfrm>
          <a:off x="2796328" y="1384299"/>
          <a:ext cx="1279417" cy="1660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6" name="Objekt 120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04072091"/>
              </p:ext>
            </p:extLst>
          </p:nvPr>
        </p:nvGraphicFramePr>
        <p:xfrm>
          <a:off x="4244128" y="1384299"/>
          <a:ext cx="1279417" cy="1660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122" name="Textfeld 121"/>
          <p:cNvSpPr txBox="1"/>
          <p:nvPr/>
        </p:nvSpPr>
        <p:spPr>
          <a:xfrm>
            <a:off x="188412" y="674688"/>
            <a:ext cx="1120235" cy="5355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lnSpc>
                <a:spcPct val="90000"/>
              </a:lnSpc>
              <a:spcAft>
                <a:spcPts val="600"/>
              </a:spcAft>
              <a:defRPr sz="1600">
                <a:solidFill>
                  <a:srgbClr val="00A0F5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 dirty="0"/>
              <a:t>Technology tree</a:t>
            </a:r>
          </a:p>
        </p:txBody>
      </p:sp>
      <p:cxnSp>
        <p:nvCxnSpPr>
          <p:cNvPr id="123" name="Gerade Verbindung 122"/>
          <p:cNvCxnSpPr/>
          <p:nvPr/>
        </p:nvCxnSpPr>
        <p:spPr bwMode="auto">
          <a:xfrm>
            <a:off x="233547" y="1174750"/>
            <a:ext cx="1029964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feld 123"/>
          <p:cNvSpPr txBox="1"/>
          <p:nvPr/>
        </p:nvSpPr>
        <p:spPr>
          <a:xfrm>
            <a:off x="1659630" y="896287"/>
            <a:ext cx="833210" cy="3139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lnSpc>
                <a:spcPct val="90000"/>
              </a:lnSpc>
              <a:spcAft>
                <a:spcPts val="600"/>
              </a:spcAft>
              <a:defRPr sz="1600">
                <a:solidFill>
                  <a:srgbClr val="00A0F5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 dirty="0"/>
              <a:t>Own IP</a:t>
            </a:r>
          </a:p>
        </p:txBody>
      </p:sp>
      <p:cxnSp>
        <p:nvCxnSpPr>
          <p:cNvPr id="125" name="Gerade Verbindung 124"/>
          <p:cNvCxnSpPr/>
          <p:nvPr/>
        </p:nvCxnSpPr>
        <p:spPr bwMode="auto">
          <a:xfrm>
            <a:off x="1561253" y="1177925"/>
            <a:ext cx="1029964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feld 125"/>
          <p:cNvSpPr txBox="1"/>
          <p:nvPr/>
        </p:nvSpPr>
        <p:spPr>
          <a:xfrm>
            <a:off x="2729234" y="902442"/>
            <a:ext cx="1241888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lnSpc>
                <a:spcPct val="90000"/>
              </a:lnSpc>
              <a:spcAft>
                <a:spcPts val="600"/>
              </a:spcAft>
              <a:defRPr sz="1600">
                <a:solidFill>
                  <a:srgbClr val="00A0F5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 dirty="0"/>
              <a:t>Competitor IP</a:t>
            </a:r>
          </a:p>
        </p:txBody>
      </p:sp>
      <p:cxnSp>
        <p:nvCxnSpPr>
          <p:cNvPr id="128" name="Gerade Verbindung 127"/>
          <p:cNvCxnSpPr/>
          <p:nvPr/>
        </p:nvCxnSpPr>
        <p:spPr bwMode="auto">
          <a:xfrm>
            <a:off x="2804712" y="1182688"/>
            <a:ext cx="1029964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feld 131"/>
          <p:cNvSpPr txBox="1"/>
          <p:nvPr/>
        </p:nvSpPr>
        <p:spPr>
          <a:xfrm>
            <a:off x="3935327" y="656221"/>
            <a:ext cx="1376921" cy="553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lnSpc>
                <a:spcPct val="90000"/>
              </a:lnSpc>
              <a:spcAft>
                <a:spcPts val="600"/>
              </a:spcAft>
              <a:defRPr sz="1600">
                <a:solidFill>
                  <a:srgbClr val="00A0F5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 dirty="0"/>
              <a:t>IP gap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 dirty="0"/>
              <a:t>to competitors</a:t>
            </a:r>
          </a:p>
        </p:txBody>
      </p:sp>
      <p:cxnSp>
        <p:nvCxnSpPr>
          <p:cNvPr id="133" name="Gerade Verbindung 132"/>
          <p:cNvCxnSpPr/>
          <p:nvPr/>
        </p:nvCxnSpPr>
        <p:spPr bwMode="auto">
          <a:xfrm>
            <a:off x="4040928" y="1182688"/>
            <a:ext cx="1260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feld 133"/>
          <p:cNvSpPr txBox="1"/>
          <p:nvPr/>
        </p:nvSpPr>
        <p:spPr>
          <a:xfrm>
            <a:off x="5369032" y="656221"/>
            <a:ext cx="1970848" cy="553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lnSpc>
                <a:spcPct val="90000"/>
              </a:lnSpc>
              <a:spcAft>
                <a:spcPts val="600"/>
              </a:spcAft>
              <a:defRPr sz="1600">
                <a:solidFill>
                  <a:srgbClr val="00A0F5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 dirty="0"/>
              <a:t>Technology focus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 dirty="0"/>
              <a:t>of Innovation Dialogue</a:t>
            </a:r>
          </a:p>
        </p:txBody>
      </p:sp>
      <p:cxnSp>
        <p:nvCxnSpPr>
          <p:cNvPr id="135" name="Gerade Verbindung 134"/>
          <p:cNvCxnSpPr/>
          <p:nvPr/>
        </p:nvCxnSpPr>
        <p:spPr bwMode="auto">
          <a:xfrm>
            <a:off x="5515196" y="1182688"/>
            <a:ext cx="1512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feld 135"/>
          <p:cNvSpPr txBox="1"/>
          <p:nvPr/>
        </p:nvSpPr>
        <p:spPr>
          <a:xfrm>
            <a:off x="7339880" y="656221"/>
            <a:ext cx="1291109" cy="553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lnSpc>
                <a:spcPct val="90000"/>
              </a:lnSpc>
              <a:spcAft>
                <a:spcPts val="600"/>
              </a:spcAft>
              <a:defRPr sz="1600">
                <a:solidFill>
                  <a:srgbClr val="00A0F5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 dirty="0"/>
              <a:t>IP goal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 dirty="0"/>
              <a:t>Target portfolio</a:t>
            </a:r>
          </a:p>
        </p:txBody>
      </p:sp>
      <p:cxnSp>
        <p:nvCxnSpPr>
          <p:cNvPr id="137" name="Gerade Verbindung 136"/>
          <p:cNvCxnSpPr/>
          <p:nvPr/>
        </p:nvCxnSpPr>
        <p:spPr bwMode="auto">
          <a:xfrm>
            <a:off x="7415359" y="1174750"/>
            <a:ext cx="1216075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Gleichschenkliges Dreieck 137"/>
          <p:cNvSpPr/>
          <p:nvPr/>
        </p:nvSpPr>
        <p:spPr bwMode="auto">
          <a:xfrm rot="5400000">
            <a:off x="7015094" y="1447800"/>
            <a:ext cx="324000" cy="104503"/>
          </a:xfrm>
          <a:prstGeom prst="triangle">
            <a:avLst/>
          </a:prstGeom>
          <a:solidFill>
            <a:schemeClr val="bg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9" name="Gleichschenkliges Dreieck 138"/>
          <p:cNvSpPr/>
          <p:nvPr/>
        </p:nvSpPr>
        <p:spPr bwMode="auto">
          <a:xfrm rot="5400000">
            <a:off x="7015094" y="2830513"/>
            <a:ext cx="324000" cy="104503"/>
          </a:xfrm>
          <a:prstGeom prst="triangle">
            <a:avLst/>
          </a:prstGeom>
          <a:solidFill>
            <a:schemeClr val="bg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5" name="Gruppieren 64"/>
          <p:cNvGrpSpPr/>
          <p:nvPr/>
        </p:nvGrpSpPr>
        <p:grpSpPr>
          <a:xfrm>
            <a:off x="6181196" y="1433513"/>
            <a:ext cx="180000" cy="180000"/>
            <a:chOff x="8171752" y="1035595"/>
            <a:chExt cx="273926" cy="288000"/>
          </a:xfrm>
        </p:grpSpPr>
        <p:sp>
          <p:nvSpPr>
            <p:cNvPr id="66" name="Rechteck 65"/>
            <p:cNvSpPr/>
            <p:nvPr/>
          </p:nvSpPr>
          <p:spPr bwMode="auto">
            <a:xfrm>
              <a:off x="8171752" y="1035595"/>
              <a:ext cx="273926" cy="288000"/>
            </a:xfrm>
            <a:prstGeom prst="rect">
              <a:avLst/>
            </a:prstGeom>
            <a:noFill/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800" i="0" u="none" strike="noStrike" cap="none" normalizeH="0" baseline="0">
                <a:ln>
                  <a:noFill/>
                </a:ln>
                <a:effectLst/>
                <a:latin typeface="TKTypeMedium" pitchFamily="34" charset="0"/>
              </a:endParaRPr>
            </a:p>
          </p:txBody>
        </p:sp>
        <p:grpSp>
          <p:nvGrpSpPr>
            <p:cNvPr id="67" name="Gruppieren 66"/>
            <p:cNvGrpSpPr/>
            <p:nvPr/>
          </p:nvGrpSpPr>
          <p:grpSpPr>
            <a:xfrm>
              <a:off x="8228080" y="1099122"/>
              <a:ext cx="166763" cy="175711"/>
              <a:chOff x="6239474" y="1900529"/>
              <a:chExt cx="228249" cy="292622"/>
            </a:xfrm>
          </p:grpSpPr>
          <p:cxnSp>
            <p:nvCxnSpPr>
              <p:cNvPr id="68" name="Gerade Verbindung 67"/>
              <p:cNvCxnSpPr/>
              <p:nvPr/>
            </p:nvCxnSpPr>
            <p:spPr bwMode="auto">
              <a:xfrm>
                <a:off x="6239474" y="2071219"/>
                <a:ext cx="87086" cy="113211"/>
              </a:xfrm>
              <a:prstGeom prst="line">
                <a:avLst/>
              </a:prstGeom>
              <a:solidFill>
                <a:schemeClr val="accent2"/>
              </a:solidFill>
              <a:ln w="2857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" name="Gerade Verbindung 68"/>
              <p:cNvCxnSpPr/>
              <p:nvPr/>
            </p:nvCxnSpPr>
            <p:spPr bwMode="auto">
              <a:xfrm flipV="1">
                <a:off x="6302526" y="1900529"/>
                <a:ext cx="165197" cy="292622"/>
              </a:xfrm>
              <a:prstGeom prst="line">
                <a:avLst/>
              </a:prstGeom>
              <a:solidFill>
                <a:schemeClr val="accent2"/>
              </a:solidFill>
              <a:ln w="2857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70" name="Gruppieren 69"/>
          <p:cNvGrpSpPr/>
          <p:nvPr/>
        </p:nvGrpSpPr>
        <p:grpSpPr>
          <a:xfrm>
            <a:off x="6181196" y="1719263"/>
            <a:ext cx="180000" cy="180000"/>
            <a:chOff x="8171752" y="1035595"/>
            <a:chExt cx="273926" cy="288000"/>
          </a:xfrm>
        </p:grpSpPr>
        <p:sp>
          <p:nvSpPr>
            <p:cNvPr id="71" name="Rechteck 70"/>
            <p:cNvSpPr/>
            <p:nvPr/>
          </p:nvSpPr>
          <p:spPr bwMode="auto">
            <a:xfrm>
              <a:off x="8171752" y="1035595"/>
              <a:ext cx="273926" cy="288000"/>
            </a:xfrm>
            <a:prstGeom prst="rect">
              <a:avLst/>
            </a:prstGeom>
            <a:noFill/>
            <a:ln w="127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800" i="0" u="none" strike="noStrike" cap="none" normalizeH="0" baseline="0">
                <a:ln>
                  <a:noFill/>
                </a:ln>
                <a:effectLst/>
                <a:latin typeface="TKTypeMedium" pitchFamily="34" charset="0"/>
              </a:endParaRPr>
            </a:p>
          </p:txBody>
        </p:sp>
        <p:grpSp>
          <p:nvGrpSpPr>
            <p:cNvPr id="72" name="Gruppieren 71"/>
            <p:cNvGrpSpPr/>
            <p:nvPr/>
          </p:nvGrpSpPr>
          <p:grpSpPr>
            <a:xfrm>
              <a:off x="8228080" y="1099122"/>
              <a:ext cx="166763" cy="175711"/>
              <a:chOff x="6239474" y="1900529"/>
              <a:chExt cx="228249" cy="292622"/>
            </a:xfrm>
          </p:grpSpPr>
          <p:cxnSp>
            <p:nvCxnSpPr>
              <p:cNvPr id="73" name="Gerade Verbindung 72"/>
              <p:cNvCxnSpPr/>
              <p:nvPr/>
            </p:nvCxnSpPr>
            <p:spPr bwMode="auto">
              <a:xfrm>
                <a:off x="6239474" y="2071219"/>
                <a:ext cx="87086" cy="113211"/>
              </a:xfrm>
              <a:prstGeom prst="line">
                <a:avLst/>
              </a:prstGeom>
              <a:solidFill>
                <a:schemeClr val="accent2"/>
              </a:solidFill>
              <a:ln w="28575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4" name="Gerade Verbindung 73"/>
              <p:cNvCxnSpPr/>
              <p:nvPr/>
            </p:nvCxnSpPr>
            <p:spPr bwMode="auto">
              <a:xfrm flipV="1">
                <a:off x="6302526" y="1900529"/>
                <a:ext cx="165197" cy="292622"/>
              </a:xfrm>
              <a:prstGeom prst="line">
                <a:avLst/>
              </a:prstGeom>
              <a:solidFill>
                <a:schemeClr val="accent2"/>
              </a:solidFill>
              <a:ln w="28575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75" name="Gruppieren 74"/>
          <p:cNvGrpSpPr/>
          <p:nvPr/>
        </p:nvGrpSpPr>
        <p:grpSpPr>
          <a:xfrm>
            <a:off x="6181197" y="2006600"/>
            <a:ext cx="179999" cy="180000"/>
            <a:chOff x="7668295" y="830485"/>
            <a:chExt cx="179999" cy="180000"/>
          </a:xfrm>
        </p:grpSpPr>
        <p:grpSp>
          <p:nvGrpSpPr>
            <p:cNvPr id="76" name="Gruppieren 75"/>
            <p:cNvGrpSpPr/>
            <p:nvPr/>
          </p:nvGrpSpPr>
          <p:grpSpPr>
            <a:xfrm>
              <a:off x="7668295" y="830485"/>
              <a:ext cx="179999" cy="180000"/>
              <a:chOff x="8171752" y="1035595"/>
              <a:chExt cx="273926" cy="288000"/>
            </a:xfrm>
          </p:grpSpPr>
          <p:sp>
            <p:nvSpPr>
              <p:cNvPr id="78" name="Rechteck 77"/>
              <p:cNvSpPr/>
              <p:nvPr/>
            </p:nvSpPr>
            <p:spPr bwMode="auto">
              <a:xfrm>
                <a:off x="8171752" y="1035595"/>
                <a:ext cx="273926" cy="288000"/>
              </a:xfrm>
              <a:prstGeom prst="rect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800" i="0" u="none" strike="noStrike" cap="none" normalizeH="0" baseline="0">
                  <a:ln>
                    <a:noFill/>
                  </a:ln>
                  <a:effectLst/>
                  <a:latin typeface="TKTypeMedium" pitchFamily="34" charset="0"/>
                </a:endParaRPr>
              </a:p>
            </p:txBody>
          </p:sp>
          <p:cxnSp>
            <p:nvCxnSpPr>
              <p:cNvPr id="79" name="Gerade Verbindung 78"/>
              <p:cNvCxnSpPr/>
              <p:nvPr/>
            </p:nvCxnSpPr>
            <p:spPr bwMode="auto">
              <a:xfrm flipV="1">
                <a:off x="8204887" y="1072003"/>
                <a:ext cx="219142" cy="230400"/>
              </a:xfrm>
              <a:prstGeom prst="line">
                <a:avLst/>
              </a:prstGeom>
              <a:solidFill>
                <a:schemeClr val="accent2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77" name="Gerade Verbindung 76"/>
            <p:cNvCxnSpPr/>
            <p:nvPr/>
          </p:nvCxnSpPr>
          <p:spPr bwMode="auto">
            <a:xfrm rot="5400000" flipV="1">
              <a:off x="7690084" y="850875"/>
              <a:ext cx="144000" cy="144000"/>
            </a:xfrm>
            <a:prstGeom prst="line">
              <a:avLst/>
            </a:prstGeom>
            <a:solidFill>
              <a:schemeClr val="accent2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0" name="Gruppieren 79"/>
          <p:cNvGrpSpPr/>
          <p:nvPr/>
        </p:nvGrpSpPr>
        <p:grpSpPr>
          <a:xfrm>
            <a:off x="6181196" y="2789238"/>
            <a:ext cx="180000" cy="180000"/>
            <a:chOff x="8171752" y="1035595"/>
            <a:chExt cx="273926" cy="288000"/>
          </a:xfrm>
        </p:grpSpPr>
        <p:sp>
          <p:nvSpPr>
            <p:cNvPr id="81" name="Rechteck 80"/>
            <p:cNvSpPr/>
            <p:nvPr/>
          </p:nvSpPr>
          <p:spPr bwMode="auto">
            <a:xfrm>
              <a:off x="8171752" y="1035595"/>
              <a:ext cx="273926" cy="288000"/>
            </a:xfrm>
            <a:prstGeom prst="rect">
              <a:avLst/>
            </a:prstGeom>
            <a:noFill/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800" i="0" u="none" strike="noStrike" cap="none" normalizeH="0" baseline="0">
                <a:ln>
                  <a:noFill/>
                </a:ln>
                <a:effectLst/>
                <a:latin typeface="TKTypeMedium" pitchFamily="34" charset="0"/>
              </a:endParaRPr>
            </a:p>
          </p:txBody>
        </p:sp>
        <p:grpSp>
          <p:nvGrpSpPr>
            <p:cNvPr id="82" name="Gruppieren 81"/>
            <p:cNvGrpSpPr/>
            <p:nvPr/>
          </p:nvGrpSpPr>
          <p:grpSpPr>
            <a:xfrm>
              <a:off x="8228080" y="1099122"/>
              <a:ext cx="166763" cy="175711"/>
              <a:chOff x="6239474" y="1900529"/>
              <a:chExt cx="228249" cy="292622"/>
            </a:xfrm>
          </p:grpSpPr>
          <p:cxnSp>
            <p:nvCxnSpPr>
              <p:cNvPr id="83" name="Gerade Verbindung 82"/>
              <p:cNvCxnSpPr/>
              <p:nvPr/>
            </p:nvCxnSpPr>
            <p:spPr bwMode="auto">
              <a:xfrm>
                <a:off x="6239474" y="2071219"/>
                <a:ext cx="87086" cy="113211"/>
              </a:xfrm>
              <a:prstGeom prst="line">
                <a:avLst/>
              </a:prstGeom>
              <a:solidFill>
                <a:schemeClr val="accent2"/>
              </a:solidFill>
              <a:ln w="2857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4" name="Gerade Verbindung 83"/>
              <p:cNvCxnSpPr/>
              <p:nvPr/>
            </p:nvCxnSpPr>
            <p:spPr bwMode="auto">
              <a:xfrm flipV="1">
                <a:off x="6302526" y="1900529"/>
                <a:ext cx="165197" cy="292622"/>
              </a:xfrm>
              <a:prstGeom prst="line">
                <a:avLst/>
              </a:prstGeom>
              <a:solidFill>
                <a:schemeClr val="accent2"/>
              </a:solidFill>
              <a:ln w="2857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85" name="Gruppieren 84"/>
          <p:cNvGrpSpPr/>
          <p:nvPr/>
        </p:nvGrpSpPr>
        <p:grpSpPr>
          <a:xfrm>
            <a:off x="6181197" y="2274888"/>
            <a:ext cx="179999" cy="180000"/>
            <a:chOff x="7668295" y="830485"/>
            <a:chExt cx="179999" cy="180000"/>
          </a:xfrm>
        </p:grpSpPr>
        <p:grpSp>
          <p:nvGrpSpPr>
            <p:cNvPr id="86" name="Gruppieren 85"/>
            <p:cNvGrpSpPr/>
            <p:nvPr/>
          </p:nvGrpSpPr>
          <p:grpSpPr>
            <a:xfrm>
              <a:off x="7668295" y="830485"/>
              <a:ext cx="179999" cy="180000"/>
              <a:chOff x="8171752" y="1035595"/>
              <a:chExt cx="273926" cy="288000"/>
            </a:xfrm>
          </p:grpSpPr>
          <p:sp>
            <p:nvSpPr>
              <p:cNvPr id="88" name="Rechteck 87"/>
              <p:cNvSpPr/>
              <p:nvPr/>
            </p:nvSpPr>
            <p:spPr bwMode="auto">
              <a:xfrm>
                <a:off x="8171752" y="1035595"/>
                <a:ext cx="273926" cy="288000"/>
              </a:xfrm>
              <a:prstGeom prst="rect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800" i="0" u="none" strike="noStrike" cap="none" normalizeH="0" baseline="0">
                  <a:ln>
                    <a:noFill/>
                  </a:ln>
                  <a:effectLst/>
                  <a:latin typeface="TKTypeMedium" pitchFamily="34" charset="0"/>
                </a:endParaRPr>
              </a:p>
            </p:txBody>
          </p:sp>
          <p:cxnSp>
            <p:nvCxnSpPr>
              <p:cNvPr id="89" name="Gerade Verbindung 88"/>
              <p:cNvCxnSpPr/>
              <p:nvPr/>
            </p:nvCxnSpPr>
            <p:spPr bwMode="auto">
              <a:xfrm flipV="1">
                <a:off x="8204887" y="1072003"/>
                <a:ext cx="219142" cy="230400"/>
              </a:xfrm>
              <a:prstGeom prst="line">
                <a:avLst/>
              </a:prstGeom>
              <a:solidFill>
                <a:schemeClr val="accent2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87" name="Gerade Verbindung 86"/>
            <p:cNvCxnSpPr/>
            <p:nvPr/>
          </p:nvCxnSpPr>
          <p:spPr bwMode="auto">
            <a:xfrm rot="5400000" flipV="1">
              <a:off x="7690084" y="850875"/>
              <a:ext cx="144000" cy="144000"/>
            </a:xfrm>
            <a:prstGeom prst="line">
              <a:avLst/>
            </a:prstGeom>
            <a:solidFill>
              <a:schemeClr val="accent2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0" name="Gruppieren 89"/>
          <p:cNvGrpSpPr/>
          <p:nvPr/>
        </p:nvGrpSpPr>
        <p:grpSpPr>
          <a:xfrm>
            <a:off x="6181196" y="2516188"/>
            <a:ext cx="180000" cy="180000"/>
            <a:chOff x="8171752" y="1035595"/>
            <a:chExt cx="273926" cy="288000"/>
          </a:xfrm>
        </p:grpSpPr>
        <p:sp>
          <p:nvSpPr>
            <p:cNvPr id="92" name="Rechteck 91"/>
            <p:cNvSpPr/>
            <p:nvPr/>
          </p:nvSpPr>
          <p:spPr bwMode="auto">
            <a:xfrm>
              <a:off x="8171752" y="1035595"/>
              <a:ext cx="273926" cy="288000"/>
            </a:xfrm>
            <a:prstGeom prst="rect">
              <a:avLst/>
            </a:prstGeom>
            <a:noFill/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800" i="0" u="none" strike="noStrike" cap="none" normalizeH="0" baseline="0">
                <a:ln>
                  <a:noFill/>
                </a:ln>
                <a:effectLst/>
                <a:latin typeface="TKTypeMedium" pitchFamily="34" charset="0"/>
              </a:endParaRPr>
            </a:p>
          </p:txBody>
        </p:sp>
        <p:grpSp>
          <p:nvGrpSpPr>
            <p:cNvPr id="127" name="Gruppieren 126"/>
            <p:cNvGrpSpPr/>
            <p:nvPr/>
          </p:nvGrpSpPr>
          <p:grpSpPr>
            <a:xfrm>
              <a:off x="8228080" y="1099122"/>
              <a:ext cx="166763" cy="175711"/>
              <a:chOff x="6239474" y="1900529"/>
              <a:chExt cx="228249" cy="292622"/>
            </a:xfrm>
          </p:grpSpPr>
          <p:cxnSp>
            <p:nvCxnSpPr>
              <p:cNvPr id="129" name="Gerade Verbindung 128"/>
              <p:cNvCxnSpPr/>
              <p:nvPr/>
            </p:nvCxnSpPr>
            <p:spPr bwMode="auto">
              <a:xfrm>
                <a:off x="6239474" y="2071219"/>
                <a:ext cx="87086" cy="113211"/>
              </a:xfrm>
              <a:prstGeom prst="line">
                <a:avLst/>
              </a:prstGeom>
              <a:solidFill>
                <a:schemeClr val="accent2"/>
              </a:solidFill>
              <a:ln w="2857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0" name="Gerade Verbindung 129"/>
              <p:cNvCxnSpPr/>
              <p:nvPr/>
            </p:nvCxnSpPr>
            <p:spPr bwMode="auto">
              <a:xfrm flipV="1">
                <a:off x="6302526" y="1900529"/>
                <a:ext cx="165197" cy="292622"/>
              </a:xfrm>
              <a:prstGeom prst="line">
                <a:avLst/>
              </a:prstGeom>
              <a:solidFill>
                <a:schemeClr val="accent2"/>
              </a:solidFill>
              <a:ln w="2857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131" name="Textfeld 130"/>
          <p:cNvSpPr txBox="1"/>
          <p:nvPr/>
        </p:nvSpPr>
        <p:spPr>
          <a:xfrm>
            <a:off x="7403516" y="1336675"/>
            <a:ext cx="13554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future IP focus</a:t>
            </a:r>
            <a:endParaRPr lang="en-US" sz="1050" dirty="0"/>
          </a:p>
        </p:txBody>
      </p:sp>
      <p:sp>
        <p:nvSpPr>
          <p:cNvPr id="156" name="Textfeld 155"/>
          <p:cNvSpPr txBox="1"/>
          <p:nvPr/>
        </p:nvSpPr>
        <p:spPr>
          <a:xfrm>
            <a:off x="7415359" y="2713038"/>
            <a:ext cx="13554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future IP focus</a:t>
            </a:r>
            <a:endParaRPr lang="en-US" sz="1050" dirty="0"/>
          </a:p>
        </p:txBody>
      </p:sp>
      <p:sp>
        <p:nvSpPr>
          <p:cNvPr id="140" name="Rechteck 139"/>
          <p:cNvSpPr/>
          <p:nvPr/>
        </p:nvSpPr>
        <p:spPr bwMode="auto">
          <a:xfrm>
            <a:off x="254560" y="3222431"/>
            <a:ext cx="1122026" cy="1210408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400" dirty="0">
                <a:solidFill>
                  <a:schemeClr val="tx1"/>
                </a:solidFill>
              </a:rPr>
              <a:t>How can our        technologies be sorted ?</a:t>
            </a:r>
          </a:p>
        </p:txBody>
      </p:sp>
      <p:sp>
        <p:nvSpPr>
          <p:cNvPr id="141" name="Rechteck 140"/>
          <p:cNvSpPr/>
          <p:nvPr/>
        </p:nvSpPr>
        <p:spPr bwMode="auto">
          <a:xfrm>
            <a:off x="1487412" y="3222431"/>
            <a:ext cx="1241822" cy="1210408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400" dirty="0">
                <a:solidFill>
                  <a:schemeClr val="tx1"/>
                </a:solidFill>
              </a:rPr>
              <a:t>How are these technologies covered with own IP ?</a:t>
            </a:r>
          </a:p>
        </p:txBody>
      </p:sp>
      <p:sp>
        <p:nvSpPr>
          <p:cNvPr id="142" name="Rechteck 141"/>
          <p:cNvSpPr/>
          <p:nvPr/>
        </p:nvSpPr>
        <p:spPr bwMode="auto">
          <a:xfrm>
            <a:off x="2805484" y="3222431"/>
            <a:ext cx="1130616" cy="1210408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400" dirty="0">
                <a:solidFill>
                  <a:schemeClr val="tx1"/>
                </a:solidFill>
              </a:rPr>
              <a:t>How do competitors cover these technologies with IP ?</a:t>
            </a:r>
          </a:p>
        </p:txBody>
      </p:sp>
      <p:sp>
        <p:nvSpPr>
          <p:cNvPr id="143" name="Rechteck 142"/>
          <p:cNvSpPr/>
          <p:nvPr/>
        </p:nvSpPr>
        <p:spPr bwMode="auto">
          <a:xfrm>
            <a:off x="4041700" y="3222431"/>
            <a:ext cx="1271320" cy="1210408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400" dirty="0">
                <a:solidFill>
                  <a:schemeClr val="tx1"/>
                </a:solidFill>
              </a:rPr>
              <a:t>In which tech-</a:t>
            </a:r>
            <a:r>
              <a:rPr lang="en-US" sz="1400" dirty="0" err="1">
                <a:solidFill>
                  <a:schemeClr val="tx1"/>
                </a:solidFill>
              </a:rPr>
              <a:t>nologies</a:t>
            </a:r>
            <a:r>
              <a:rPr lang="en-US" sz="1400" dirty="0">
                <a:solidFill>
                  <a:schemeClr val="tx1"/>
                </a:solidFill>
              </a:rPr>
              <a:t> do we have IP gaps ?</a:t>
            </a:r>
          </a:p>
        </p:txBody>
      </p:sp>
      <p:sp>
        <p:nvSpPr>
          <p:cNvPr id="144" name="Rechteck 143"/>
          <p:cNvSpPr/>
          <p:nvPr/>
        </p:nvSpPr>
        <p:spPr bwMode="auto">
          <a:xfrm>
            <a:off x="5425018" y="3222431"/>
            <a:ext cx="1645663" cy="1210408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400" dirty="0">
                <a:solidFill>
                  <a:schemeClr val="tx1"/>
                </a:solidFill>
              </a:rPr>
              <a:t>In which </a:t>
            </a:r>
            <a:r>
              <a:rPr lang="en-US" sz="1400" dirty="0" err="1">
                <a:solidFill>
                  <a:schemeClr val="tx1"/>
                </a:solidFill>
              </a:rPr>
              <a:t>technolo-gies</a:t>
            </a:r>
            <a:r>
              <a:rPr lang="en-US" sz="1400" dirty="0">
                <a:solidFill>
                  <a:schemeClr val="tx1"/>
                </a:solidFill>
              </a:rPr>
              <a:t> do we want to invest strategically ?</a:t>
            </a:r>
          </a:p>
        </p:txBody>
      </p:sp>
      <p:sp>
        <p:nvSpPr>
          <p:cNvPr id="145" name="Rechteck 144"/>
          <p:cNvSpPr/>
          <p:nvPr/>
        </p:nvSpPr>
        <p:spPr bwMode="auto">
          <a:xfrm>
            <a:off x="7229346" y="3222431"/>
            <a:ext cx="1402415" cy="1187918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400" dirty="0">
                <a:solidFill>
                  <a:schemeClr val="tx1"/>
                </a:solidFill>
              </a:rPr>
              <a:t>Thus, where to focus our IP ?</a:t>
            </a:r>
          </a:p>
        </p:txBody>
      </p:sp>
    </p:spTree>
    <p:extLst>
      <p:ext uri="{BB962C8B-B14F-4D97-AF65-F5344CB8AC3E}">
        <p14:creationId xmlns:p14="http://schemas.microsoft.com/office/powerpoint/2010/main" val="3174959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8793407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842" name="think-cell Folie" r:id="rId12" imgW="270" imgH="270" progId="TCLayout.ActiveDocument.1">
                  <p:embed/>
                </p:oleObj>
              </mc:Choice>
              <mc:Fallback>
                <p:oleObj name="think-cell Folie" r:id="rId12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hteck 18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de-DE" sz="1000" dirty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/>
              <a:t>Ensuring IP effectiveness &amp; IP efficiency are the results of the annual IP dialog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508259" y="690945"/>
            <a:ext cx="657552" cy="33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de-DE"/>
            </a:defPPr>
            <a:lvl1pPr algn="ctr">
              <a:lnSpc>
                <a:spcPct val="100000"/>
              </a:lnSpc>
              <a:spcAft>
                <a:spcPts val="0"/>
              </a:spcAft>
              <a:defRPr sz="1400">
                <a:solidFill>
                  <a:srgbClr val="00A0F5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600" dirty="0"/>
              <a:t>Goals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200278" y="694810"/>
            <a:ext cx="1675460" cy="33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de-DE"/>
            </a:defPPr>
            <a:lvl1pPr algn="ctr">
              <a:lnSpc>
                <a:spcPct val="100000"/>
              </a:lnSpc>
              <a:spcAft>
                <a:spcPts val="0"/>
              </a:spcAft>
              <a:defRPr sz="1400">
                <a:solidFill>
                  <a:srgbClr val="00A0F5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600" dirty="0"/>
              <a:t>Input/discussions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364734" y="690945"/>
            <a:ext cx="803426" cy="33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de-DE"/>
            </a:defPPr>
            <a:lvl1pPr algn="ctr">
              <a:lnSpc>
                <a:spcPct val="100000"/>
              </a:lnSpc>
              <a:spcAft>
                <a:spcPts val="0"/>
              </a:spcAft>
              <a:defRPr sz="1400">
                <a:solidFill>
                  <a:srgbClr val="00A0F5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600" dirty="0"/>
              <a:t>Results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1602496" y="1225308"/>
            <a:ext cx="1271471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Innovation dialog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1602497" y="1963255"/>
            <a:ext cx="1493998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Top 5 todays &amp; top 5 future products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4679415" y="1266252"/>
            <a:ext cx="1950502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New IP foci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602496" y="2982605"/>
            <a:ext cx="1099147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7800" indent="-1778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IP portfolio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4679415" y="2982605"/>
            <a:ext cx="195050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Portfolio decisions</a:t>
            </a:r>
            <a:br>
              <a:rPr lang="en-US" sz="1600" dirty="0"/>
            </a:br>
            <a:r>
              <a:rPr lang="en-US" sz="1600" dirty="0"/>
              <a:t>(families, countries) based on </a:t>
            </a:r>
          </a:p>
          <a:p>
            <a:pPr marL="428625" lvl="1" indent="-233363">
              <a:lnSpc>
                <a:spcPct val="90000"/>
              </a:lnSpc>
              <a:buClr>
                <a:schemeClr val="accent5"/>
              </a:buClr>
              <a:buFont typeface="Symbol" panose="05050102010706020507" pitchFamily="18" charset="2"/>
              <a:buChar char="-"/>
            </a:pPr>
            <a:r>
              <a:rPr lang="en-US" sz="1600" dirty="0" err="1"/>
              <a:t>Coreness</a:t>
            </a:r>
            <a:endParaRPr lang="en-US" sz="1600" dirty="0"/>
          </a:p>
          <a:p>
            <a:pPr marL="428625" lvl="1" indent="-233363">
              <a:lnSpc>
                <a:spcPct val="90000"/>
              </a:lnSpc>
              <a:buClr>
                <a:schemeClr val="accent5"/>
              </a:buClr>
              <a:buFont typeface="Symbol" panose="05050102010706020507" pitchFamily="18" charset="2"/>
              <a:buChar char="-"/>
            </a:pPr>
            <a:r>
              <a:rPr lang="en-US" sz="1600" dirty="0"/>
              <a:t>Detectability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1602496" y="4252882"/>
            <a:ext cx="1271470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Licensing (int./ext.)</a:t>
            </a:r>
            <a:br>
              <a:rPr lang="en-US" sz="1600" dirty="0"/>
            </a:br>
            <a:endParaRPr lang="en-US" sz="1600" dirty="0"/>
          </a:p>
        </p:txBody>
      </p:sp>
      <p:sp>
        <p:nvSpPr>
          <p:cNvPr id="15" name="Textfeld 14"/>
          <p:cNvSpPr txBox="1"/>
          <p:nvPr/>
        </p:nvSpPr>
        <p:spPr>
          <a:xfrm>
            <a:off x="1602496" y="5212276"/>
            <a:ext cx="1271470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Competitor observation results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4679415" y="2004199"/>
            <a:ext cx="1950502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Invention on demand workshop planning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4679413" y="4252882"/>
            <a:ext cx="1950503" cy="7417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Overview licensing income</a:t>
            </a:r>
          </a:p>
          <a:p>
            <a:pPr marL="177800" indent="-1778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Licensing strategy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4679415" y="5212276"/>
            <a:ext cx="1950502" cy="5201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Ambition setting</a:t>
            </a:r>
          </a:p>
          <a:p>
            <a:pPr marL="177800" indent="-1778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IP budget</a:t>
            </a:r>
          </a:p>
        </p:txBody>
      </p:sp>
      <p:cxnSp>
        <p:nvCxnSpPr>
          <p:cNvPr id="20" name="Gerade Verbindung 19"/>
          <p:cNvCxnSpPr/>
          <p:nvPr/>
        </p:nvCxnSpPr>
        <p:spPr>
          <a:xfrm>
            <a:off x="225469" y="1033364"/>
            <a:ext cx="1223133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>
            <a:off x="1571853" y="1033364"/>
            <a:ext cx="2932311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>
            <a:off x="4635761" y="1033364"/>
            <a:ext cx="4261373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uppieren 56"/>
          <p:cNvGrpSpPr/>
          <p:nvPr/>
        </p:nvGrpSpPr>
        <p:grpSpPr>
          <a:xfrm>
            <a:off x="3216670" y="1125197"/>
            <a:ext cx="1175637" cy="749374"/>
            <a:chOff x="4124284" y="1144607"/>
            <a:chExt cx="1175637" cy="749374"/>
          </a:xfrm>
        </p:grpSpPr>
        <p:grpSp>
          <p:nvGrpSpPr>
            <p:cNvPr id="36" name="Gruppieren 35"/>
            <p:cNvGrpSpPr/>
            <p:nvPr/>
          </p:nvGrpSpPr>
          <p:grpSpPr>
            <a:xfrm>
              <a:off x="4124284" y="1221644"/>
              <a:ext cx="624048" cy="609326"/>
              <a:chOff x="4124284" y="1216819"/>
              <a:chExt cx="624048" cy="609326"/>
            </a:xfrm>
          </p:grpSpPr>
          <p:sp>
            <p:nvSpPr>
              <p:cNvPr id="28" name="Rechteck 27"/>
              <p:cNvSpPr/>
              <p:nvPr/>
            </p:nvSpPr>
            <p:spPr>
              <a:xfrm>
                <a:off x="4395668" y="1444275"/>
                <a:ext cx="352664" cy="381870"/>
              </a:xfrm>
              <a:prstGeom prst="rect">
                <a:avLst/>
              </a:prstGeom>
              <a:solidFill>
                <a:schemeClr val="accent4"/>
              </a:solidFill>
              <a:ln w="952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hteck 26"/>
              <p:cNvSpPr/>
              <p:nvPr/>
            </p:nvSpPr>
            <p:spPr>
              <a:xfrm>
                <a:off x="4259976" y="1330547"/>
                <a:ext cx="352664" cy="381870"/>
              </a:xfrm>
              <a:prstGeom prst="rect">
                <a:avLst/>
              </a:prstGeom>
              <a:solidFill>
                <a:schemeClr val="accent4"/>
              </a:solidFill>
              <a:ln w="952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hteck 25"/>
              <p:cNvSpPr/>
              <p:nvPr/>
            </p:nvSpPr>
            <p:spPr>
              <a:xfrm>
                <a:off x="4124284" y="1216819"/>
                <a:ext cx="352664" cy="381870"/>
              </a:xfrm>
              <a:prstGeom prst="rect">
                <a:avLst/>
              </a:prstGeom>
              <a:solidFill>
                <a:schemeClr val="accent4"/>
              </a:solidFill>
              <a:ln w="952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30" name="Gerade Verbindung mit Pfeil 29"/>
            <p:cNvCxnSpPr/>
            <p:nvPr/>
          </p:nvCxnSpPr>
          <p:spPr>
            <a:xfrm>
              <a:off x="4795520" y="1526307"/>
              <a:ext cx="228600" cy="0"/>
            </a:xfrm>
            <a:prstGeom prst="straightConnector1">
              <a:avLst/>
            </a:prstGeom>
            <a:ln w="12700">
              <a:solidFill>
                <a:schemeClr val="bg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rade Verbindung 32"/>
            <p:cNvCxnSpPr/>
            <p:nvPr/>
          </p:nvCxnSpPr>
          <p:spPr>
            <a:xfrm>
              <a:off x="5074920" y="1432233"/>
              <a:ext cx="762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Freihandform 30"/>
            <p:cNvSpPr/>
            <p:nvPr/>
          </p:nvSpPr>
          <p:spPr>
            <a:xfrm>
              <a:off x="5074920" y="1241733"/>
              <a:ext cx="78740" cy="381000"/>
            </a:xfrm>
            <a:custGeom>
              <a:avLst/>
              <a:gdLst>
                <a:gd name="connsiteX0" fmla="*/ 78740 w 78740"/>
                <a:gd name="connsiteY0" fmla="*/ 0 h 381000"/>
                <a:gd name="connsiteX1" fmla="*/ 0 w 78740"/>
                <a:gd name="connsiteY1" fmla="*/ 0 h 381000"/>
                <a:gd name="connsiteX2" fmla="*/ 0 w 78740"/>
                <a:gd name="connsiteY2" fmla="*/ 381000 h 381000"/>
                <a:gd name="connsiteX3" fmla="*/ 76200 w 78740"/>
                <a:gd name="connsiteY3" fmla="*/ 3810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40" h="381000">
                  <a:moveTo>
                    <a:pt x="7874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76200" y="381000"/>
                  </a:lnTo>
                </a:path>
              </a:pathLst>
            </a:custGeom>
            <a:noFill/>
            <a:ln w="127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ihandform 33"/>
            <p:cNvSpPr/>
            <p:nvPr/>
          </p:nvSpPr>
          <p:spPr>
            <a:xfrm>
              <a:off x="5074920" y="1622733"/>
              <a:ext cx="76200" cy="188148"/>
            </a:xfrm>
            <a:custGeom>
              <a:avLst/>
              <a:gdLst>
                <a:gd name="connsiteX0" fmla="*/ 78740 w 78740"/>
                <a:gd name="connsiteY0" fmla="*/ 0 h 381000"/>
                <a:gd name="connsiteX1" fmla="*/ 0 w 78740"/>
                <a:gd name="connsiteY1" fmla="*/ 0 h 381000"/>
                <a:gd name="connsiteX2" fmla="*/ 0 w 78740"/>
                <a:gd name="connsiteY2" fmla="*/ 381000 h 381000"/>
                <a:gd name="connsiteX3" fmla="*/ 76200 w 78740"/>
                <a:gd name="connsiteY3" fmla="*/ 381000 h 381000"/>
                <a:gd name="connsiteX0" fmla="*/ 0 w 76200"/>
                <a:gd name="connsiteY0" fmla="*/ 0 h 381000"/>
                <a:gd name="connsiteX1" fmla="*/ 0 w 76200"/>
                <a:gd name="connsiteY1" fmla="*/ 381000 h 381000"/>
                <a:gd name="connsiteX2" fmla="*/ 76200 w 76200"/>
                <a:gd name="connsiteY2" fmla="*/ 3810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381000">
                  <a:moveTo>
                    <a:pt x="0" y="0"/>
                  </a:moveTo>
                  <a:lnTo>
                    <a:pt x="0" y="381000"/>
                  </a:lnTo>
                  <a:lnTo>
                    <a:pt x="76200" y="381000"/>
                  </a:lnTo>
                </a:path>
              </a:pathLst>
            </a:custGeom>
            <a:noFill/>
            <a:ln w="12700">
              <a:solidFill>
                <a:schemeClr val="bg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feld 36"/>
            <p:cNvSpPr txBox="1"/>
            <p:nvPr/>
          </p:nvSpPr>
          <p:spPr>
            <a:xfrm>
              <a:off x="5179695" y="1350146"/>
              <a:ext cx="68930" cy="1661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en-US" sz="12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8" name="Textfeld 37"/>
            <p:cNvSpPr txBox="1"/>
            <p:nvPr/>
          </p:nvSpPr>
          <p:spPr>
            <a:xfrm>
              <a:off x="5179695" y="1144607"/>
              <a:ext cx="120226" cy="1661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en-US" sz="1200" dirty="0">
                  <a:solidFill>
                    <a:srgbClr val="00B050"/>
                  </a:solidFill>
                  <a:sym typeface="Wingdings"/>
                </a:rPr>
                <a:t>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39" name="Textfeld 38"/>
            <p:cNvSpPr txBox="1"/>
            <p:nvPr/>
          </p:nvSpPr>
          <p:spPr>
            <a:xfrm>
              <a:off x="5179695" y="1727782"/>
              <a:ext cx="120226" cy="1661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en-US" sz="1200" dirty="0">
                  <a:solidFill>
                    <a:srgbClr val="00B050"/>
                  </a:solidFill>
                  <a:sym typeface="Wingdings"/>
                </a:rPr>
                <a:t>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22" name="Gruppieren 21"/>
          <p:cNvGrpSpPr/>
          <p:nvPr/>
        </p:nvGrpSpPr>
        <p:grpSpPr>
          <a:xfrm>
            <a:off x="3150661" y="4284119"/>
            <a:ext cx="1013068" cy="457669"/>
            <a:chOff x="3197316" y="4480070"/>
            <a:chExt cx="1013068" cy="457669"/>
          </a:xfrm>
        </p:grpSpPr>
        <p:cxnSp>
          <p:nvCxnSpPr>
            <p:cNvPr id="81" name="Gerade Verbindung 80"/>
            <p:cNvCxnSpPr/>
            <p:nvPr/>
          </p:nvCxnSpPr>
          <p:spPr>
            <a:xfrm>
              <a:off x="3197316" y="4937738"/>
              <a:ext cx="1013068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echteck 81"/>
            <p:cNvSpPr/>
            <p:nvPr/>
          </p:nvSpPr>
          <p:spPr>
            <a:xfrm rot="5400000">
              <a:off x="3146314" y="4712679"/>
              <a:ext cx="360025" cy="90091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3" name="Rechteck 82"/>
            <p:cNvSpPr/>
            <p:nvPr/>
          </p:nvSpPr>
          <p:spPr>
            <a:xfrm rot="5400000">
              <a:off x="3447297" y="4607317"/>
              <a:ext cx="148264" cy="89053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4" name="Rechteck 83"/>
            <p:cNvSpPr/>
            <p:nvPr/>
          </p:nvSpPr>
          <p:spPr>
            <a:xfrm rot="5400000">
              <a:off x="3680507" y="4643866"/>
              <a:ext cx="74129" cy="90091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5" name="Rechteck 84"/>
            <p:cNvSpPr/>
            <p:nvPr/>
          </p:nvSpPr>
          <p:spPr>
            <a:xfrm rot="5400000">
              <a:off x="3827306" y="4520913"/>
              <a:ext cx="171776" cy="90091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6" name="Rechteck 85"/>
            <p:cNvSpPr/>
            <p:nvPr/>
          </p:nvSpPr>
          <p:spPr>
            <a:xfrm rot="5400000">
              <a:off x="3879981" y="4663859"/>
              <a:ext cx="457668" cy="90091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88" name="Gerade Verbindung 87"/>
            <p:cNvCxnSpPr/>
            <p:nvPr/>
          </p:nvCxnSpPr>
          <p:spPr>
            <a:xfrm>
              <a:off x="3373321" y="4577712"/>
              <a:ext cx="101634" cy="0"/>
            </a:xfrm>
            <a:prstGeom prst="line">
              <a:avLst/>
            </a:prstGeom>
            <a:ln w="6350">
              <a:solidFill>
                <a:schemeClr val="bg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Gerade Verbindung 91"/>
            <p:cNvCxnSpPr/>
            <p:nvPr/>
          </p:nvCxnSpPr>
          <p:spPr>
            <a:xfrm>
              <a:off x="3568943" y="4726680"/>
              <a:ext cx="101634" cy="0"/>
            </a:xfrm>
            <a:prstGeom prst="line">
              <a:avLst/>
            </a:prstGeom>
            <a:ln w="6350">
              <a:solidFill>
                <a:schemeClr val="bg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rade Verbindung 92"/>
            <p:cNvCxnSpPr/>
            <p:nvPr/>
          </p:nvCxnSpPr>
          <p:spPr>
            <a:xfrm>
              <a:off x="3764565" y="4651847"/>
              <a:ext cx="101634" cy="0"/>
            </a:xfrm>
            <a:prstGeom prst="line">
              <a:avLst/>
            </a:prstGeom>
            <a:ln w="6350">
              <a:solidFill>
                <a:schemeClr val="bg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 Verbindung 93"/>
            <p:cNvCxnSpPr/>
            <p:nvPr/>
          </p:nvCxnSpPr>
          <p:spPr>
            <a:xfrm>
              <a:off x="3960187" y="4480070"/>
              <a:ext cx="101634" cy="0"/>
            </a:xfrm>
            <a:prstGeom prst="line">
              <a:avLst/>
            </a:prstGeom>
            <a:ln w="6350">
              <a:solidFill>
                <a:schemeClr val="bg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uppieren 129"/>
          <p:cNvGrpSpPr/>
          <p:nvPr/>
        </p:nvGrpSpPr>
        <p:grpSpPr>
          <a:xfrm>
            <a:off x="3205470" y="2968979"/>
            <a:ext cx="914673" cy="852998"/>
            <a:chOff x="4841313" y="3307430"/>
            <a:chExt cx="914673" cy="852998"/>
          </a:xfrm>
        </p:grpSpPr>
        <p:cxnSp>
          <p:nvCxnSpPr>
            <p:cNvPr id="61" name="Gerade Verbindung 60"/>
            <p:cNvCxnSpPr/>
            <p:nvPr/>
          </p:nvCxnSpPr>
          <p:spPr>
            <a:xfrm>
              <a:off x="4841313" y="3705680"/>
              <a:ext cx="149184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Freihandform 61"/>
            <p:cNvSpPr/>
            <p:nvPr/>
          </p:nvSpPr>
          <p:spPr>
            <a:xfrm>
              <a:off x="4911757" y="3515180"/>
              <a:ext cx="78740" cy="381000"/>
            </a:xfrm>
            <a:custGeom>
              <a:avLst/>
              <a:gdLst>
                <a:gd name="connsiteX0" fmla="*/ 78740 w 78740"/>
                <a:gd name="connsiteY0" fmla="*/ 0 h 381000"/>
                <a:gd name="connsiteX1" fmla="*/ 0 w 78740"/>
                <a:gd name="connsiteY1" fmla="*/ 0 h 381000"/>
                <a:gd name="connsiteX2" fmla="*/ 0 w 78740"/>
                <a:gd name="connsiteY2" fmla="*/ 381000 h 381000"/>
                <a:gd name="connsiteX3" fmla="*/ 76200 w 78740"/>
                <a:gd name="connsiteY3" fmla="*/ 3810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40" h="381000">
                  <a:moveTo>
                    <a:pt x="7874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76200" y="381000"/>
                  </a:lnTo>
                </a:path>
              </a:pathLst>
            </a:custGeom>
            <a:noFill/>
            <a:ln w="127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hteck 70"/>
            <p:cNvSpPr/>
            <p:nvPr/>
          </p:nvSpPr>
          <p:spPr>
            <a:xfrm>
              <a:off x="5016658" y="3474893"/>
              <a:ext cx="166481" cy="805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2" name="Rechteck 71"/>
            <p:cNvSpPr/>
            <p:nvPr/>
          </p:nvSpPr>
          <p:spPr>
            <a:xfrm>
              <a:off x="5227408" y="3474893"/>
              <a:ext cx="166481" cy="80573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3" name="Rechteck 72"/>
            <p:cNvSpPr/>
            <p:nvPr/>
          </p:nvSpPr>
          <p:spPr>
            <a:xfrm>
              <a:off x="5438157" y="3474893"/>
              <a:ext cx="166481" cy="80573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4" name="Rechteck 73"/>
            <p:cNvSpPr/>
            <p:nvPr/>
          </p:nvSpPr>
          <p:spPr>
            <a:xfrm>
              <a:off x="5016658" y="3665393"/>
              <a:ext cx="166481" cy="80573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5" name="Rechteck 74"/>
            <p:cNvSpPr/>
            <p:nvPr/>
          </p:nvSpPr>
          <p:spPr>
            <a:xfrm>
              <a:off x="5438157" y="3665393"/>
              <a:ext cx="166481" cy="805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6" name="Rechteck 75"/>
            <p:cNvSpPr/>
            <p:nvPr/>
          </p:nvSpPr>
          <p:spPr>
            <a:xfrm>
              <a:off x="5227408" y="3860973"/>
              <a:ext cx="166481" cy="80573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7" name="Textfeld 76"/>
            <p:cNvSpPr txBox="1"/>
            <p:nvPr/>
          </p:nvSpPr>
          <p:spPr>
            <a:xfrm>
              <a:off x="5687056" y="3428149"/>
              <a:ext cx="68930" cy="1661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en-US" sz="12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78" name="Textfeld 77"/>
            <p:cNvSpPr txBox="1"/>
            <p:nvPr/>
          </p:nvSpPr>
          <p:spPr>
            <a:xfrm>
              <a:off x="5277897" y="3994229"/>
              <a:ext cx="68930" cy="1661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en-US" sz="12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29" name="Rechteck 128"/>
            <p:cNvSpPr/>
            <p:nvPr/>
          </p:nvSpPr>
          <p:spPr>
            <a:xfrm>
              <a:off x="5438157" y="3860973"/>
              <a:ext cx="166481" cy="80573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95" name="Textfeld 94"/>
            <p:cNvSpPr txBox="1"/>
            <p:nvPr/>
          </p:nvSpPr>
          <p:spPr>
            <a:xfrm>
              <a:off x="5055079" y="3307430"/>
              <a:ext cx="503343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en-US" sz="1000" b="1" dirty="0"/>
                <a:t>Countries</a:t>
              </a:r>
            </a:p>
          </p:txBody>
        </p:sp>
      </p:grpSp>
      <p:grpSp>
        <p:nvGrpSpPr>
          <p:cNvPr id="113" name="Gruppieren 112"/>
          <p:cNvGrpSpPr/>
          <p:nvPr/>
        </p:nvGrpSpPr>
        <p:grpSpPr>
          <a:xfrm>
            <a:off x="3150661" y="5271748"/>
            <a:ext cx="1013068" cy="622798"/>
            <a:chOff x="4665311" y="5264287"/>
            <a:chExt cx="1013068" cy="622798"/>
          </a:xfrm>
        </p:grpSpPr>
        <p:grpSp>
          <p:nvGrpSpPr>
            <p:cNvPr id="109" name="Gruppieren 108"/>
            <p:cNvGrpSpPr/>
            <p:nvPr/>
          </p:nvGrpSpPr>
          <p:grpSpPr>
            <a:xfrm>
              <a:off x="4733565" y="5264287"/>
              <a:ext cx="876561" cy="457669"/>
              <a:chOff x="4745295" y="5264287"/>
              <a:chExt cx="876561" cy="457669"/>
            </a:xfrm>
          </p:grpSpPr>
          <p:sp>
            <p:nvSpPr>
              <p:cNvPr id="98" name="Rechteck 97"/>
              <p:cNvSpPr/>
              <p:nvPr/>
            </p:nvSpPr>
            <p:spPr>
              <a:xfrm rot="5400000">
                <a:off x="4638701" y="5468525"/>
                <a:ext cx="360025" cy="146838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Rechteck 99"/>
              <p:cNvSpPr/>
              <p:nvPr/>
            </p:nvSpPr>
            <p:spPr>
              <a:xfrm rot="5400000">
                <a:off x="5024890" y="5611472"/>
                <a:ext cx="74129" cy="146838"/>
              </a:xfrm>
              <a:prstGeom prst="rect">
                <a:avLst/>
              </a:prstGeom>
              <a:solidFill>
                <a:schemeClr val="accent4"/>
              </a:solidFill>
              <a:ln w="952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Rechteck 100"/>
              <p:cNvSpPr/>
              <p:nvPr/>
            </p:nvSpPr>
            <p:spPr>
              <a:xfrm rot="5400000">
                <a:off x="5219308" y="5562648"/>
                <a:ext cx="171776" cy="146838"/>
              </a:xfrm>
              <a:prstGeom prst="rect">
                <a:avLst/>
              </a:prstGeom>
              <a:solidFill>
                <a:schemeClr val="accent4"/>
              </a:solidFill>
              <a:ln w="952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Rechteck 101"/>
              <p:cNvSpPr/>
              <p:nvPr/>
            </p:nvSpPr>
            <p:spPr>
              <a:xfrm rot="5400000">
                <a:off x="5319603" y="5419702"/>
                <a:ext cx="457668" cy="146838"/>
              </a:xfrm>
              <a:prstGeom prst="rect">
                <a:avLst/>
              </a:prstGeom>
              <a:solidFill>
                <a:schemeClr val="accent4"/>
              </a:solidFill>
              <a:ln w="952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8" name="Textfeld 107"/>
            <p:cNvSpPr txBox="1"/>
            <p:nvPr/>
          </p:nvSpPr>
          <p:spPr>
            <a:xfrm>
              <a:off x="4725476" y="5748586"/>
              <a:ext cx="141064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en-US" sz="1000" b="1" dirty="0"/>
                <a:t>TK</a:t>
              </a:r>
            </a:p>
          </p:txBody>
        </p:sp>
        <p:sp>
          <p:nvSpPr>
            <p:cNvPr id="110" name="Textfeld 109"/>
            <p:cNvSpPr txBox="1"/>
            <p:nvPr/>
          </p:nvSpPr>
          <p:spPr>
            <a:xfrm>
              <a:off x="5008825" y="5748586"/>
              <a:ext cx="75342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en-US" sz="1000" b="1" dirty="0"/>
                <a:t>A</a:t>
              </a:r>
            </a:p>
          </p:txBody>
        </p:sp>
        <p:sp>
          <p:nvSpPr>
            <p:cNvPr id="111" name="Textfeld 110"/>
            <p:cNvSpPr txBox="1"/>
            <p:nvPr/>
          </p:nvSpPr>
          <p:spPr>
            <a:xfrm>
              <a:off x="5252220" y="5748586"/>
              <a:ext cx="75342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en-US" sz="1000" b="1" dirty="0"/>
                <a:t>B</a:t>
              </a:r>
            </a:p>
          </p:txBody>
        </p:sp>
        <p:sp>
          <p:nvSpPr>
            <p:cNvPr id="112" name="Textfeld 111"/>
            <p:cNvSpPr txBox="1"/>
            <p:nvPr/>
          </p:nvSpPr>
          <p:spPr>
            <a:xfrm>
              <a:off x="5492145" y="5748586"/>
              <a:ext cx="75342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en-US" sz="1000" b="1" dirty="0"/>
                <a:t>C</a:t>
              </a:r>
            </a:p>
          </p:txBody>
        </p:sp>
        <p:cxnSp>
          <p:nvCxnSpPr>
            <p:cNvPr id="97" name="Gerade Verbindung 96"/>
            <p:cNvCxnSpPr/>
            <p:nvPr/>
          </p:nvCxnSpPr>
          <p:spPr>
            <a:xfrm>
              <a:off x="4665311" y="5721956"/>
              <a:ext cx="1013068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5" name="Objekt 104"/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462931232"/>
              </p:ext>
            </p:extLst>
          </p:nvPr>
        </p:nvGraphicFramePr>
        <p:xfrm>
          <a:off x="6478552" y="2775849"/>
          <a:ext cx="2438376" cy="14382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843" name="Chart" r:id="rId14" imgW="2438328" imgH="1440288" progId="MSGraph.Chart.8">
                  <p:embed followColorScheme="full"/>
                </p:oleObj>
              </mc:Choice>
              <mc:Fallback>
                <p:oleObj name="Chart" r:id="rId14" imgW="2438328" imgH="1440288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478552" y="2775849"/>
                        <a:ext cx="2438376" cy="14382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" name="Rechteck 105"/>
          <p:cNvSpPr/>
          <p:nvPr>
            <p:custDataLst>
              <p:tags r:id="rId5"/>
            </p:custDataLst>
          </p:nvPr>
        </p:nvSpPr>
        <p:spPr bwMode="auto">
          <a:xfrm>
            <a:off x="8202577" y="3296549"/>
            <a:ext cx="179388" cy="1333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effectLst/>
              <a:latin typeface="TKTypeMedium" pitchFamily="34" charset="0"/>
            </a:endParaRPr>
          </a:p>
        </p:txBody>
      </p:sp>
      <p:sp>
        <p:nvSpPr>
          <p:cNvPr id="107" name="Rechteck 106"/>
          <p:cNvSpPr/>
          <p:nvPr>
            <p:custDataLst>
              <p:tags r:id="rId6"/>
            </p:custDataLst>
          </p:nvPr>
        </p:nvSpPr>
        <p:spPr bwMode="auto">
          <a:xfrm>
            <a:off x="8202577" y="3093349"/>
            <a:ext cx="179388" cy="133350"/>
          </a:xfrm>
          <a:prstGeom prst="rect">
            <a:avLst/>
          </a:prstGeom>
          <a:solidFill>
            <a:srgbClr val="6F8DB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effectLst/>
              <a:latin typeface="TKTypeMedium" pitchFamily="34" charset="0"/>
            </a:endParaRPr>
          </a:p>
        </p:txBody>
      </p:sp>
      <p:sp>
        <p:nvSpPr>
          <p:cNvPr id="116" name="Textplatzhalter 2"/>
          <p:cNvSpPr>
            <a:spLocks noGrp="1"/>
          </p:cNvSpPr>
          <p:nvPr>
            <p:custDataLst>
              <p:tags r:id="rId7"/>
            </p:custDataLst>
          </p:nvPr>
        </p:nvSpPr>
        <p:spPr bwMode="auto">
          <a:xfrm>
            <a:off x="8432765" y="3090174"/>
            <a:ext cx="3333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Char char="•"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71450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¡"/>
              <a:defRPr sz="1400">
                <a:solidFill>
                  <a:srgbClr val="000000"/>
                </a:solidFill>
                <a:latin typeface="+mn-lt"/>
              </a:defRPr>
            </a:lvl2pPr>
            <a:lvl3pPr marL="3556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3pPr>
            <a:lvl4pPr marL="531813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4pPr>
            <a:lvl5pPr marL="7159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5pPr>
            <a:lvl6pPr marL="11731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6pPr>
            <a:lvl7pPr marL="16303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7pPr>
            <a:lvl8pPr marL="20875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8pPr>
            <a:lvl9pPr marL="25447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sz="1000" dirty="0">
                <a:solidFill>
                  <a:schemeClr val="tx1"/>
                </a:solidFill>
                <a:sym typeface="+mn-lt"/>
              </a:rPr>
              <a:t>before</a:t>
            </a:r>
          </a:p>
        </p:txBody>
      </p:sp>
      <p:sp>
        <p:nvSpPr>
          <p:cNvPr id="114" name="Textplatzhalter 1"/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8432765" y="3293374"/>
            <a:ext cx="239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Char char="•"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71450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¡"/>
              <a:defRPr sz="1400">
                <a:solidFill>
                  <a:srgbClr val="000000"/>
                </a:solidFill>
                <a:latin typeface="+mn-lt"/>
              </a:defRPr>
            </a:lvl2pPr>
            <a:lvl3pPr marL="3556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3pPr>
            <a:lvl4pPr marL="531813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4pPr>
            <a:lvl5pPr marL="7159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5pPr>
            <a:lvl6pPr marL="11731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6pPr>
            <a:lvl7pPr marL="16303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7pPr>
            <a:lvl8pPr marL="20875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8pPr>
            <a:lvl9pPr marL="25447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sz="1000" dirty="0">
                <a:solidFill>
                  <a:schemeClr val="tx1"/>
                </a:solidFill>
                <a:sym typeface="+mn-lt"/>
              </a:rPr>
              <a:t>after</a:t>
            </a:r>
          </a:p>
        </p:txBody>
      </p:sp>
      <p:sp>
        <p:nvSpPr>
          <p:cNvPr id="117" name="Textfeld 116"/>
          <p:cNvSpPr txBox="1"/>
          <p:nvPr/>
        </p:nvSpPr>
        <p:spPr>
          <a:xfrm>
            <a:off x="7992522" y="3954773"/>
            <a:ext cx="9770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Patent families</a:t>
            </a:r>
          </a:p>
        </p:txBody>
      </p:sp>
      <p:sp>
        <p:nvSpPr>
          <p:cNvPr id="118" name="Textfeld 117"/>
          <p:cNvSpPr txBox="1"/>
          <p:nvPr/>
        </p:nvSpPr>
        <p:spPr>
          <a:xfrm>
            <a:off x="6996302" y="2902582"/>
            <a:ext cx="1090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# of countries of a patent family</a:t>
            </a:r>
          </a:p>
        </p:txBody>
      </p: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168" y="1115720"/>
            <a:ext cx="2277424" cy="658984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491" y="4226483"/>
            <a:ext cx="1594353" cy="643224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50" name="Picture 6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546" y="1702040"/>
            <a:ext cx="1195900" cy="988010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51" name="Picture 7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235" y="4491515"/>
            <a:ext cx="1195753" cy="756385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Rechteck 24"/>
          <p:cNvSpPr/>
          <p:nvPr/>
        </p:nvSpPr>
        <p:spPr>
          <a:xfrm>
            <a:off x="6551624" y="2917227"/>
            <a:ext cx="2327724" cy="1238006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de-DE" sz="1600" dirty="0" err="1">
              <a:solidFill>
                <a:schemeClr val="tx1"/>
              </a:solidFill>
            </a:endParaRPr>
          </a:p>
        </p:txBody>
      </p:sp>
      <p:pic>
        <p:nvPicPr>
          <p:cNvPr id="57352" name="Picture 8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490" y="5320131"/>
            <a:ext cx="2339498" cy="682544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9" name="Objekt 98"/>
          <p:cNvGraphicFramePr>
            <a:graphicFrameLocks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489853380"/>
              </p:ext>
            </p:extLst>
          </p:nvPr>
        </p:nvGraphicFramePr>
        <p:xfrm>
          <a:off x="3077545" y="2001414"/>
          <a:ext cx="1381017" cy="914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844" name="Chart" r:id="rId21" imgW="1379191" imgH="914328" progId="MSGraph.Chart.8">
                  <p:embed followColorScheme="full"/>
                </p:oleObj>
              </mc:Choice>
              <mc:Fallback>
                <p:oleObj name="Chart" r:id="rId21" imgW="1379191" imgH="914328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077545" y="2001414"/>
                        <a:ext cx="1381017" cy="9145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" name="Objekt 102"/>
          <p:cNvGraphicFramePr>
            <a:graphicFrameLocks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550993026"/>
              </p:ext>
            </p:extLst>
          </p:nvPr>
        </p:nvGraphicFramePr>
        <p:xfrm>
          <a:off x="3725245" y="2001414"/>
          <a:ext cx="1381017" cy="914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845" name="Chart" r:id="rId23" imgW="1379191" imgH="914328" progId="MSGraph.Chart.8">
                  <p:embed followColorScheme="full"/>
                </p:oleObj>
              </mc:Choice>
              <mc:Fallback>
                <p:oleObj name="Chart" r:id="rId23" imgW="1379191" imgH="914328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725245" y="2001414"/>
                        <a:ext cx="1381017" cy="9145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" name="Rechteck 88"/>
          <p:cNvSpPr/>
          <p:nvPr/>
        </p:nvSpPr>
        <p:spPr>
          <a:xfrm>
            <a:off x="248462" y="1074091"/>
            <a:ext cx="1223133" cy="1615959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de-DE" sz="1600" b="1" dirty="0" err="1">
                <a:solidFill>
                  <a:schemeClr val="bg1"/>
                </a:solidFill>
              </a:rPr>
              <a:t>Effective</a:t>
            </a:r>
            <a:r>
              <a:rPr lang="de-DE" sz="1600" b="1" dirty="0">
                <a:solidFill>
                  <a:schemeClr val="bg1"/>
                </a:solidFill>
              </a:rPr>
              <a:t> IP </a:t>
            </a:r>
            <a:r>
              <a:rPr lang="de-DE" sz="1600" b="1" dirty="0" err="1">
                <a:solidFill>
                  <a:schemeClr val="bg1"/>
                </a:solidFill>
              </a:rPr>
              <a:t>coverage</a:t>
            </a:r>
            <a:endParaRPr lang="de-DE" sz="16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de-DE" sz="16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de-DE" sz="1600" dirty="0">
                <a:solidFill>
                  <a:schemeClr val="bg1"/>
                </a:solidFill>
              </a:rPr>
              <a:t>"Are </a:t>
            </a:r>
            <a:r>
              <a:rPr lang="de-DE" sz="1600" dirty="0" err="1">
                <a:solidFill>
                  <a:schemeClr val="bg1"/>
                </a:solidFill>
              </a:rPr>
              <a:t>our</a:t>
            </a:r>
            <a:r>
              <a:rPr lang="de-DE" sz="1600" dirty="0">
                <a:solidFill>
                  <a:schemeClr val="bg1"/>
                </a:solidFill>
              </a:rPr>
              <a:t> </a:t>
            </a:r>
            <a:r>
              <a:rPr lang="de-DE" sz="1600" dirty="0" err="1">
                <a:solidFill>
                  <a:schemeClr val="bg1"/>
                </a:solidFill>
              </a:rPr>
              <a:t>businesses</a:t>
            </a:r>
            <a:r>
              <a:rPr lang="de-DE" sz="1600" dirty="0">
                <a:solidFill>
                  <a:schemeClr val="bg1"/>
                </a:solidFill>
              </a:rPr>
              <a:t> </a:t>
            </a:r>
            <a:r>
              <a:rPr lang="de-DE" sz="1600" dirty="0" err="1">
                <a:solidFill>
                  <a:schemeClr val="bg1"/>
                </a:solidFill>
              </a:rPr>
              <a:t>protected</a:t>
            </a:r>
            <a:r>
              <a:rPr lang="de-DE" sz="1600" dirty="0">
                <a:solidFill>
                  <a:schemeClr val="bg1"/>
                </a:solidFill>
              </a:rPr>
              <a:t>?"</a:t>
            </a:r>
          </a:p>
        </p:txBody>
      </p:sp>
      <p:sp>
        <p:nvSpPr>
          <p:cNvPr id="90" name="Rechteck 89"/>
          <p:cNvSpPr/>
          <p:nvPr/>
        </p:nvSpPr>
        <p:spPr>
          <a:xfrm>
            <a:off x="248462" y="2917227"/>
            <a:ext cx="1223133" cy="2977319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de-DE" sz="1600" b="1" dirty="0" err="1">
                <a:solidFill>
                  <a:schemeClr val="bg1"/>
                </a:solidFill>
              </a:rPr>
              <a:t>Efficiently</a:t>
            </a:r>
            <a:r>
              <a:rPr lang="de-DE" sz="1600" b="1" dirty="0">
                <a:solidFill>
                  <a:schemeClr val="bg1"/>
                </a:solidFill>
              </a:rPr>
              <a:t> </a:t>
            </a:r>
            <a:r>
              <a:rPr lang="de-DE" sz="1600" b="1" dirty="0" err="1">
                <a:solidFill>
                  <a:schemeClr val="bg1"/>
                </a:solidFill>
              </a:rPr>
              <a:t>used</a:t>
            </a:r>
            <a:r>
              <a:rPr lang="de-DE" sz="1600" b="1" dirty="0">
                <a:solidFill>
                  <a:schemeClr val="bg1"/>
                </a:solidFill>
              </a:rPr>
              <a:t> IP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de-DE" sz="16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de-DE" sz="1600" dirty="0">
                <a:solidFill>
                  <a:schemeClr val="bg1"/>
                </a:solidFill>
              </a:rPr>
              <a:t>"</a:t>
            </a:r>
            <a:r>
              <a:rPr lang="en-US" sz="1600" dirty="0">
                <a:solidFill>
                  <a:schemeClr val="bg1"/>
                </a:solidFill>
              </a:rPr>
              <a:t>Do we use our IP- resources wisely?"</a:t>
            </a:r>
            <a:endParaRPr lang="de-DE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435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1414868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6" name="think-cell Folie" r:id="rId6" imgW="270" imgH="270" progId="TCLayout.ActiveDocument.1">
                  <p:embed/>
                </p:oleObj>
              </mc:Choice>
              <mc:Fallback>
                <p:oleObj name="think-cell Foli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endParaRPr kumimoji="0" lang="en-US" sz="800" u="none" strike="noStrike" cap="none" normalizeH="0" dirty="0">
              <a:ln>
                <a:noFill/>
              </a:ln>
              <a:solidFill>
                <a:srgbClr val="000000"/>
              </a:solidFill>
              <a:effectLst/>
              <a:latin typeface="TKTypeMedium"/>
              <a:sym typeface="TKTypeMedium"/>
            </a:endParaRPr>
          </a:p>
        </p:txBody>
      </p:sp>
      <p:sp>
        <p:nvSpPr>
          <p:cNvPr id="258" name="Rechteck 257"/>
          <p:cNvSpPr/>
          <p:nvPr/>
        </p:nvSpPr>
        <p:spPr bwMode="auto">
          <a:xfrm>
            <a:off x="246794" y="3679522"/>
            <a:ext cx="4062712" cy="210846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 competitive IP environment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251999" y="6306906"/>
            <a:ext cx="8028000" cy="144000"/>
          </a:xfrm>
        </p:spPr>
        <p:txBody>
          <a:bodyPr/>
          <a:lstStyle/>
          <a:p>
            <a:r>
              <a:rPr lang="en-US" dirty="0"/>
              <a:t>* as for patents and trademarks, all IP-/patent related researches need to be conducted by /</a:t>
            </a:r>
            <a:br>
              <a:rPr lang="en-US" dirty="0"/>
            </a:br>
            <a:r>
              <a:rPr lang="en-US" dirty="0"/>
              <a:t>ordered thru IPS in order to ensure quality and consistency</a:t>
            </a:r>
          </a:p>
        </p:txBody>
      </p:sp>
      <p:sp>
        <p:nvSpPr>
          <p:cNvPr id="87" name="Textfeld 86"/>
          <p:cNvSpPr txBox="1"/>
          <p:nvPr/>
        </p:nvSpPr>
        <p:spPr>
          <a:xfrm>
            <a:off x="530573" y="3686573"/>
            <a:ext cx="308112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accent5"/>
                </a:solidFill>
              </a:rPr>
              <a:t>Get freedom to operate</a:t>
            </a:r>
          </a:p>
        </p:txBody>
      </p:sp>
      <p:cxnSp>
        <p:nvCxnSpPr>
          <p:cNvPr id="88" name="Gerade Verbindung 87"/>
          <p:cNvCxnSpPr/>
          <p:nvPr/>
        </p:nvCxnSpPr>
        <p:spPr bwMode="auto">
          <a:xfrm>
            <a:off x="304722" y="3967783"/>
            <a:ext cx="3532826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5" name="Richtungspfeil 264"/>
          <p:cNvSpPr/>
          <p:nvPr/>
        </p:nvSpPr>
        <p:spPr bwMode="auto">
          <a:xfrm>
            <a:off x="311993" y="4048166"/>
            <a:ext cx="1044000" cy="569196"/>
          </a:xfrm>
          <a:prstGeom prst="homePlate">
            <a:avLst>
              <a:gd name="adj" fmla="val 14206"/>
            </a:avLst>
          </a:prstGeom>
          <a:solidFill>
            <a:schemeClr val="accent5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Understand risk and probability</a:t>
            </a:r>
          </a:p>
        </p:txBody>
      </p:sp>
      <p:sp>
        <p:nvSpPr>
          <p:cNvPr id="266" name="Eingekerbter Richtungspfeil 265"/>
          <p:cNvSpPr/>
          <p:nvPr/>
        </p:nvSpPr>
        <p:spPr bwMode="auto">
          <a:xfrm>
            <a:off x="1266227" y="4048166"/>
            <a:ext cx="1877805" cy="569196"/>
          </a:xfrm>
          <a:prstGeom prst="chevron">
            <a:avLst>
              <a:gd name="adj" fmla="val 14594"/>
            </a:avLst>
          </a:prstGeom>
          <a:solidFill>
            <a:schemeClr val="accent5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Decide necessity and degree of FTO</a:t>
            </a:r>
          </a:p>
        </p:txBody>
      </p:sp>
      <p:sp>
        <p:nvSpPr>
          <p:cNvPr id="267" name="Eingekerbter Richtungspfeil 266"/>
          <p:cNvSpPr/>
          <p:nvPr/>
        </p:nvSpPr>
        <p:spPr bwMode="auto">
          <a:xfrm>
            <a:off x="3054266" y="4050180"/>
            <a:ext cx="1151990" cy="569196"/>
          </a:xfrm>
          <a:prstGeom prst="chevron">
            <a:avLst>
              <a:gd name="adj" fmla="val 14594"/>
            </a:avLst>
          </a:prstGeom>
          <a:solidFill>
            <a:schemeClr val="accent5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Develop around or take </a:t>
            </a:r>
            <a:r>
              <a:rPr lang="en-US" sz="1200" dirty="0" err="1">
                <a:solidFill>
                  <a:schemeClr val="bg1"/>
                </a:solidFill>
              </a:rPr>
              <a:t>licence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57" name="Rechteck 256"/>
          <p:cNvSpPr/>
          <p:nvPr/>
        </p:nvSpPr>
        <p:spPr bwMode="auto">
          <a:xfrm>
            <a:off x="246793" y="1404578"/>
            <a:ext cx="4062712" cy="192355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  <p:sp>
        <p:nvSpPr>
          <p:cNvPr id="83" name="Textfeld 82"/>
          <p:cNvSpPr txBox="1"/>
          <p:nvPr/>
        </p:nvSpPr>
        <p:spPr>
          <a:xfrm>
            <a:off x="530823" y="1411628"/>
            <a:ext cx="308112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accent5"/>
                </a:solidFill>
              </a:rPr>
              <a:t>Destroy competitor IP</a:t>
            </a:r>
          </a:p>
        </p:txBody>
      </p:sp>
      <p:cxnSp>
        <p:nvCxnSpPr>
          <p:cNvPr id="85" name="Gerade Verbindung 84"/>
          <p:cNvCxnSpPr/>
          <p:nvPr/>
        </p:nvCxnSpPr>
        <p:spPr bwMode="auto">
          <a:xfrm>
            <a:off x="305223" y="1680963"/>
            <a:ext cx="3532325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2" name="Richtungspfeil 261"/>
          <p:cNvSpPr/>
          <p:nvPr/>
        </p:nvSpPr>
        <p:spPr bwMode="auto">
          <a:xfrm>
            <a:off x="491257" y="1795279"/>
            <a:ext cx="819789" cy="848028"/>
          </a:xfrm>
          <a:prstGeom prst="homePlate">
            <a:avLst>
              <a:gd name="adj" fmla="val 14206"/>
            </a:avLst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Patent not published</a:t>
            </a:r>
          </a:p>
        </p:txBody>
      </p:sp>
      <p:sp>
        <p:nvSpPr>
          <p:cNvPr id="10" name="Eingekerbter Richtungspfeil 9"/>
          <p:cNvSpPr/>
          <p:nvPr/>
        </p:nvSpPr>
        <p:spPr bwMode="auto">
          <a:xfrm>
            <a:off x="1541864" y="1797295"/>
            <a:ext cx="1100557" cy="848028"/>
          </a:xfrm>
          <a:prstGeom prst="chevron">
            <a:avLst>
              <a:gd name="adj" fmla="val 14594"/>
            </a:avLst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Publication of patent filing</a:t>
            </a:r>
          </a:p>
        </p:txBody>
      </p:sp>
      <p:sp>
        <p:nvSpPr>
          <p:cNvPr id="38" name="Rechteck 37"/>
          <p:cNvSpPr/>
          <p:nvPr/>
        </p:nvSpPr>
        <p:spPr bwMode="auto">
          <a:xfrm>
            <a:off x="2653663" y="1745302"/>
            <a:ext cx="180000" cy="952013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0" tIns="0" rIns="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KTypeMedium" pitchFamily="34" charset="0"/>
              </a:rPr>
              <a:t>Grant</a:t>
            </a:r>
          </a:p>
        </p:txBody>
      </p:sp>
      <p:sp>
        <p:nvSpPr>
          <p:cNvPr id="39" name="Eingekerbter Richtungspfeil 38"/>
          <p:cNvSpPr/>
          <p:nvPr/>
        </p:nvSpPr>
        <p:spPr bwMode="auto">
          <a:xfrm>
            <a:off x="2866591" y="1797295"/>
            <a:ext cx="887745" cy="848028"/>
          </a:xfrm>
          <a:prstGeom prst="chevron">
            <a:avLst>
              <a:gd name="adj" fmla="val 14594"/>
            </a:avLst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Granted patent</a:t>
            </a:r>
          </a:p>
        </p:txBody>
      </p:sp>
      <p:sp>
        <p:nvSpPr>
          <p:cNvPr id="40" name="Rechteck 39"/>
          <p:cNvSpPr/>
          <p:nvPr/>
        </p:nvSpPr>
        <p:spPr bwMode="auto">
          <a:xfrm>
            <a:off x="1336255" y="1745302"/>
            <a:ext cx="180000" cy="952013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0" tIns="0" rIns="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KTypeMedium" pitchFamily="34" charset="0"/>
              </a:rPr>
              <a:t>Publication</a:t>
            </a:r>
          </a:p>
        </p:txBody>
      </p:sp>
      <p:sp>
        <p:nvSpPr>
          <p:cNvPr id="41" name="Rechteck 40"/>
          <p:cNvSpPr/>
          <p:nvPr/>
        </p:nvSpPr>
        <p:spPr bwMode="auto">
          <a:xfrm>
            <a:off x="292961" y="1743287"/>
            <a:ext cx="180000" cy="952013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0" tIns="0" rIns="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KTypeMedium" pitchFamily="34" charset="0"/>
              </a:rPr>
              <a:t>Filing of patent</a:t>
            </a:r>
          </a:p>
        </p:txBody>
      </p:sp>
      <p:sp>
        <p:nvSpPr>
          <p:cNvPr id="42" name="Richtungspfeil 41"/>
          <p:cNvSpPr/>
          <p:nvPr/>
        </p:nvSpPr>
        <p:spPr bwMode="auto">
          <a:xfrm rot="16200000">
            <a:off x="2500530" y="2558012"/>
            <a:ext cx="495664" cy="848028"/>
          </a:xfrm>
          <a:prstGeom prst="homePlate">
            <a:avLst>
              <a:gd name="adj" fmla="val 14206"/>
            </a:avLst>
          </a:prstGeom>
          <a:solidFill>
            <a:schemeClr val="accent5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File opposition</a:t>
            </a:r>
          </a:p>
        </p:txBody>
      </p:sp>
      <p:sp>
        <p:nvSpPr>
          <p:cNvPr id="43" name="Richtungspfeil 42"/>
          <p:cNvSpPr/>
          <p:nvPr/>
        </p:nvSpPr>
        <p:spPr bwMode="auto">
          <a:xfrm rot="16200000">
            <a:off x="3438442" y="2557443"/>
            <a:ext cx="496800" cy="848028"/>
          </a:xfrm>
          <a:prstGeom prst="homePlate">
            <a:avLst>
              <a:gd name="adj" fmla="val 14206"/>
            </a:avLst>
          </a:prstGeom>
          <a:solidFill>
            <a:schemeClr val="accent5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File nullity plea</a:t>
            </a:r>
          </a:p>
        </p:txBody>
      </p:sp>
      <p:cxnSp>
        <p:nvCxnSpPr>
          <p:cNvPr id="9" name="Gerade Verbindung 8"/>
          <p:cNvCxnSpPr/>
          <p:nvPr/>
        </p:nvCxnSpPr>
        <p:spPr bwMode="auto">
          <a:xfrm>
            <a:off x="421756" y="2770194"/>
            <a:ext cx="180000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Textfeld 10"/>
          <p:cNvSpPr txBox="1"/>
          <p:nvPr/>
        </p:nvSpPr>
        <p:spPr>
          <a:xfrm>
            <a:off x="576396" y="2656809"/>
            <a:ext cx="6415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18 months</a:t>
            </a:r>
          </a:p>
        </p:txBody>
      </p:sp>
      <p:cxnSp>
        <p:nvCxnSpPr>
          <p:cNvPr id="45" name="Gerade Verbindung 44"/>
          <p:cNvCxnSpPr/>
          <p:nvPr/>
        </p:nvCxnSpPr>
        <p:spPr bwMode="auto">
          <a:xfrm>
            <a:off x="1181301" y="2768979"/>
            <a:ext cx="180000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Gerade Verbindung 12"/>
          <p:cNvCxnSpPr/>
          <p:nvPr/>
        </p:nvCxnSpPr>
        <p:spPr bwMode="auto">
          <a:xfrm>
            <a:off x="421756" y="2730598"/>
            <a:ext cx="0" cy="7200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Gerade Verbindung 47"/>
          <p:cNvCxnSpPr/>
          <p:nvPr/>
        </p:nvCxnSpPr>
        <p:spPr bwMode="auto">
          <a:xfrm>
            <a:off x="1378132" y="2734194"/>
            <a:ext cx="0" cy="7200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9" name="Rechteck 48"/>
          <p:cNvSpPr/>
          <p:nvPr/>
        </p:nvSpPr>
        <p:spPr bwMode="auto">
          <a:xfrm>
            <a:off x="4561557" y="1626479"/>
            <a:ext cx="4357166" cy="340029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000000"/>
                </a:solidFill>
                <a:latin typeface="TKTypeMedium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000000"/>
                </a:solidFill>
                <a:latin typeface="TKTypeMedium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000000"/>
                </a:solidFill>
                <a:latin typeface="TKTypeMedium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000000"/>
                </a:solidFill>
                <a:latin typeface="TKTypeMedium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000000"/>
                </a:solidFill>
                <a:latin typeface="TKTypeMedium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rgbClr val="000000"/>
                </a:solidFill>
                <a:latin typeface="TKTypeMedium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rgbClr val="000000"/>
                </a:solidFill>
                <a:latin typeface="TKTypeMedium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rgbClr val="000000"/>
                </a:solidFill>
                <a:latin typeface="TKTypeMedium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rgbClr val="000000"/>
                </a:solidFill>
                <a:latin typeface="TKTypeMedium" pitchFamily="34" charset="0"/>
                <a:ea typeface="+mn-ea"/>
                <a:cs typeface="+mn-cs"/>
              </a:defRPr>
            </a:lvl9pPr>
          </a:lstStyle>
          <a:p>
            <a:pPr algn="ctr"/>
            <a:endParaRPr lang="en-US" sz="1100" dirty="0"/>
          </a:p>
        </p:txBody>
      </p:sp>
      <p:sp>
        <p:nvSpPr>
          <p:cNvPr id="50" name="Textfeld 49"/>
          <p:cNvSpPr txBox="1"/>
          <p:nvPr/>
        </p:nvSpPr>
        <p:spPr>
          <a:xfrm>
            <a:off x="5389540" y="1424557"/>
            <a:ext cx="3651103" cy="42957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endParaRPr lang="en-US" sz="1400" b="1" dirty="0"/>
          </a:p>
          <a:p>
            <a:r>
              <a:rPr lang="en-US" sz="1400" b="1" dirty="0"/>
              <a:t>Continuous monitoring</a:t>
            </a:r>
          </a:p>
          <a:p>
            <a:pPr marL="355600" lvl="1" indent="-1778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Standard process have been defined</a:t>
            </a:r>
          </a:p>
          <a:p>
            <a:pPr marL="355600" lvl="1" indent="-1778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Trainings for IP Coordinators and Evaluators have taken place</a:t>
            </a:r>
          </a:p>
          <a:p>
            <a:pPr marL="355600" lvl="1" indent="-1778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Filters are being sharpened</a:t>
            </a:r>
          </a:p>
          <a:p>
            <a:pPr marL="177800" lvl="1"/>
            <a:endParaRPr lang="en-US" sz="300" dirty="0"/>
          </a:p>
          <a:p>
            <a:r>
              <a:rPr lang="en-US" sz="1400" b="1" dirty="0"/>
              <a:t>Legal Status monitoring</a:t>
            </a:r>
          </a:p>
          <a:p>
            <a:pPr marL="355600" lvl="1" indent="-1778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Is necessary to file oppositions against "hostile" patents which have been granted</a:t>
            </a:r>
          </a:p>
          <a:p>
            <a:pPr marL="355600" lvl="1" indent="-1778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By switching this process from external IP law firms to Thomson Innovation significant savings achieved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endParaRPr lang="en-US" sz="300" dirty="0"/>
          </a:p>
          <a:p>
            <a:r>
              <a:rPr lang="en-US" sz="1400" b="1" dirty="0"/>
              <a:t>FTO searches (only by IPS)</a:t>
            </a:r>
          </a:p>
          <a:p>
            <a:pPr marL="355600" lvl="1" indent="-1778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Necessary for all new products, new market entries or new production facilities to ensure freedom to operate for Bus</a:t>
            </a:r>
          </a:p>
        </p:txBody>
      </p:sp>
      <p:grpSp>
        <p:nvGrpSpPr>
          <p:cNvPr id="19" name="Gruppieren 18"/>
          <p:cNvGrpSpPr/>
          <p:nvPr/>
        </p:nvGrpSpPr>
        <p:grpSpPr>
          <a:xfrm>
            <a:off x="4633590" y="4053798"/>
            <a:ext cx="827016" cy="528936"/>
            <a:chOff x="4632325" y="3957949"/>
            <a:chExt cx="827016" cy="528936"/>
          </a:xfrm>
        </p:grpSpPr>
        <p:sp>
          <p:nvSpPr>
            <p:cNvPr id="52" name="Rechteck 51"/>
            <p:cNvSpPr/>
            <p:nvPr/>
          </p:nvSpPr>
          <p:spPr bwMode="auto">
            <a:xfrm>
              <a:off x="4694238" y="4028758"/>
              <a:ext cx="108000" cy="10800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36000" rIns="72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KTypeMedium" pitchFamily="34" charset="0"/>
              </a:endParaRPr>
            </a:p>
          </p:txBody>
        </p:sp>
        <p:sp>
          <p:nvSpPr>
            <p:cNvPr id="53" name="Rechteck 52"/>
            <p:cNvSpPr/>
            <p:nvPr/>
          </p:nvSpPr>
          <p:spPr bwMode="auto">
            <a:xfrm>
              <a:off x="4930775" y="3958908"/>
              <a:ext cx="108000" cy="10800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36000" rIns="72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KTypeMedium" pitchFamily="34" charset="0"/>
              </a:endParaRPr>
            </a:p>
          </p:txBody>
        </p:sp>
        <p:sp>
          <p:nvSpPr>
            <p:cNvPr id="54" name="Rechteck 53"/>
            <p:cNvSpPr/>
            <p:nvPr/>
          </p:nvSpPr>
          <p:spPr bwMode="auto">
            <a:xfrm>
              <a:off x="5140325" y="4212908"/>
              <a:ext cx="108000" cy="10800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36000" rIns="72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KTypeMedium" pitchFamily="34" charset="0"/>
              </a:endParaRPr>
            </a:p>
          </p:txBody>
        </p:sp>
        <p:sp>
          <p:nvSpPr>
            <p:cNvPr id="55" name="Rechteck 54"/>
            <p:cNvSpPr/>
            <p:nvPr/>
          </p:nvSpPr>
          <p:spPr bwMode="auto">
            <a:xfrm>
              <a:off x="5033963" y="4335146"/>
              <a:ext cx="108000" cy="10800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36000" rIns="72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KTypeMedium" pitchFamily="34" charset="0"/>
              </a:endParaRPr>
            </a:p>
          </p:txBody>
        </p:sp>
        <p:sp>
          <p:nvSpPr>
            <p:cNvPr id="56" name="Rechteck 55"/>
            <p:cNvSpPr/>
            <p:nvPr/>
          </p:nvSpPr>
          <p:spPr bwMode="auto">
            <a:xfrm>
              <a:off x="4765675" y="4297046"/>
              <a:ext cx="108000" cy="10800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36000" rIns="72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KTypeMedium" pitchFamily="34" charset="0"/>
              </a:endParaRPr>
            </a:p>
          </p:txBody>
        </p:sp>
        <p:grpSp>
          <p:nvGrpSpPr>
            <p:cNvPr id="57" name="Gruppieren 56"/>
            <p:cNvGrpSpPr/>
            <p:nvPr/>
          </p:nvGrpSpPr>
          <p:grpSpPr>
            <a:xfrm>
              <a:off x="4632325" y="3957949"/>
              <a:ext cx="827016" cy="528936"/>
              <a:chOff x="973481" y="5843822"/>
              <a:chExt cx="2228850" cy="648221"/>
            </a:xfrm>
          </p:grpSpPr>
          <p:sp>
            <p:nvSpPr>
              <p:cNvPr id="58" name="Text Box 151"/>
              <p:cNvSpPr txBox="1">
                <a:spLocks noChangeArrowheads="1"/>
              </p:cNvSpPr>
              <p:nvPr/>
            </p:nvSpPr>
            <p:spPr bwMode="auto">
              <a:xfrm>
                <a:off x="1433998" y="5937428"/>
                <a:ext cx="213518" cy="187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A2A3A5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rgbClr val="C50E1F"/>
                    </a:solidFill>
                    <a:latin typeface="TKTypeMedium"/>
                    <a:sym typeface="Wingdings 3" pitchFamily="18" charset="2"/>
                  </a:rPr>
                  <a:t></a:t>
                </a:r>
              </a:p>
            </p:txBody>
          </p:sp>
          <p:sp>
            <p:nvSpPr>
              <p:cNvPr id="59" name="Text Box 151"/>
              <p:cNvSpPr txBox="1">
                <a:spLocks noChangeArrowheads="1"/>
              </p:cNvSpPr>
              <p:nvPr/>
            </p:nvSpPr>
            <p:spPr bwMode="auto">
              <a:xfrm>
                <a:off x="1624497" y="6201574"/>
                <a:ext cx="213518" cy="1872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A2A3A5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rgbClr val="C50E1F"/>
                    </a:solidFill>
                    <a:latin typeface="TKTypeMedium"/>
                    <a:sym typeface="Wingdings 3" pitchFamily="18" charset="2"/>
                  </a:rPr>
                  <a:t></a:t>
                </a:r>
              </a:p>
            </p:txBody>
          </p:sp>
          <p:sp>
            <p:nvSpPr>
              <p:cNvPr id="60" name="Text Box 151"/>
              <p:cNvSpPr txBox="1">
                <a:spLocks noChangeArrowheads="1"/>
              </p:cNvSpPr>
              <p:nvPr/>
            </p:nvSpPr>
            <p:spPr bwMode="auto">
              <a:xfrm>
                <a:off x="1990416" y="5843822"/>
                <a:ext cx="213518" cy="187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A2A3A5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rgbClr val="C50E1F"/>
                    </a:solidFill>
                    <a:latin typeface="TKTypeMedium"/>
                    <a:sym typeface="Wingdings 3" pitchFamily="18" charset="2"/>
                  </a:rPr>
                  <a:t></a:t>
                </a:r>
              </a:p>
            </p:txBody>
          </p:sp>
          <p:sp>
            <p:nvSpPr>
              <p:cNvPr id="61" name="Text Box 151"/>
              <p:cNvSpPr txBox="1">
                <a:spLocks noChangeArrowheads="1"/>
              </p:cNvSpPr>
              <p:nvPr/>
            </p:nvSpPr>
            <p:spPr bwMode="auto">
              <a:xfrm>
                <a:off x="2307916" y="6304831"/>
                <a:ext cx="213518" cy="187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A2A3A5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rgbClr val="C50E1F"/>
                    </a:solidFill>
                    <a:latin typeface="TKTypeMedium"/>
                    <a:sym typeface="Wingdings 3" pitchFamily="18" charset="2"/>
                  </a:rPr>
                  <a:t></a:t>
                </a:r>
              </a:p>
            </p:txBody>
          </p:sp>
          <p:sp>
            <p:nvSpPr>
              <p:cNvPr id="62" name="Text Box 151"/>
              <p:cNvSpPr txBox="1">
                <a:spLocks noChangeArrowheads="1"/>
              </p:cNvSpPr>
              <p:nvPr/>
            </p:nvSpPr>
            <p:spPr bwMode="auto">
              <a:xfrm>
                <a:off x="2558741" y="6137742"/>
                <a:ext cx="213518" cy="187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A2A3A5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rgbClr val="C50E1F"/>
                    </a:solidFill>
                    <a:latin typeface="TKTypeMedium"/>
                    <a:sym typeface="Wingdings 3" pitchFamily="18" charset="2"/>
                  </a:rPr>
                  <a:t></a:t>
                </a:r>
              </a:p>
            </p:txBody>
          </p:sp>
          <p:sp>
            <p:nvSpPr>
              <p:cNvPr id="63" name="Freihandform 62"/>
              <p:cNvSpPr/>
              <p:nvPr/>
            </p:nvSpPr>
            <p:spPr bwMode="auto">
              <a:xfrm>
                <a:off x="973481" y="6041201"/>
                <a:ext cx="2228850" cy="190685"/>
              </a:xfrm>
              <a:custGeom>
                <a:avLst/>
                <a:gdLst>
                  <a:gd name="connsiteX0" fmla="*/ 0 w 2228850"/>
                  <a:gd name="connsiteY0" fmla="*/ 177800 h 190685"/>
                  <a:gd name="connsiteX1" fmla="*/ 228600 w 2228850"/>
                  <a:gd name="connsiteY1" fmla="*/ 190500 h 190685"/>
                  <a:gd name="connsiteX2" fmla="*/ 622300 w 2228850"/>
                  <a:gd name="connsiteY2" fmla="*/ 184150 h 190685"/>
                  <a:gd name="connsiteX3" fmla="*/ 641350 w 2228850"/>
                  <a:gd name="connsiteY3" fmla="*/ 177800 h 190685"/>
                  <a:gd name="connsiteX4" fmla="*/ 698500 w 2228850"/>
                  <a:gd name="connsiteY4" fmla="*/ 139700 h 190685"/>
                  <a:gd name="connsiteX5" fmla="*/ 717550 w 2228850"/>
                  <a:gd name="connsiteY5" fmla="*/ 127000 h 190685"/>
                  <a:gd name="connsiteX6" fmla="*/ 736600 w 2228850"/>
                  <a:gd name="connsiteY6" fmla="*/ 114300 h 190685"/>
                  <a:gd name="connsiteX7" fmla="*/ 755650 w 2228850"/>
                  <a:gd name="connsiteY7" fmla="*/ 107950 h 190685"/>
                  <a:gd name="connsiteX8" fmla="*/ 768350 w 2228850"/>
                  <a:gd name="connsiteY8" fmla="*/ 88900 h 190685"/>
                  <a:gd name="connsiteX9" fmla="*/ 806450 w 2228850"/>
                  <a:gd name="connsiteY9" fmla="*/ 76200 h 190685"/>
                  <a:gd name="connsiteX10" fmla="*/ 844550 w 2228850"/>
                  <a:gd name="connsiteY10" fmla="*/ 44450 h 190685"/>
                  <a:gd name="connsiteX11" fmla="*/ 882650 w 2228850"/>
                  <a:gd name="connsiteY11" fmla="*/ 31750 h 190685"/>
                  <a:gd name="connsiteX12" fmla="*/ 971550 w 2228850"/>
                  <a:gd name="connsiteY12" fmla="*/ 38100 h 190685"/>
                  <a:gd name="connsiteX13" fmla="*/ 1009650 w 2228850"/>
                  <a:gd name="connsiteY13" fmla="*/ 63500 h 190685"/>
                  <a:gd name="connsiteX14" fmla="*/ 1022350 w 2228850"/>
                  <a:gd name="connsiteY14" fmla="*/ 82550 h 190685"/>
                  <a:gd name="connsiteX15" fmla="*/ 1060450 w 2228850"/>
                  <a:gd name="connsiteY15" fmla="*/ 101600 h 190685"/>
                  <a:gd name="connsiteX16" fmla="*/ 1104900 w 2228850"/>
                  <a:gd name="connsiteY16" fmla="*/ 152400 h 190685"/>
                  <a:gd name="connsiteX17" fmla="*/ 1149350 w 2228850"/>
                  <a:gd name="connsiteY17" fmla="*/ 158750 h 190685"/>
                  <a:gd name="connsiteX18" fmla="*/ 1193800 w 2228850"/>
                  <a:gd name="connsiteY18" fmla="*/ 171450 h 190685"/>
                  <a:gd name="connsiteX19" fmla="*/ 1276350 w 2228850"/>
                  <a:gd name="connsiteY19" fmla="*/ 165100 h 190685"/>
                  <a:gd name="connsiteX20" fmla="*/ 1333500 w 2228850"/>
                  <a:gd name="connsiteY20" fmla="*/ 139700 h 190685"/>
                  <a:gd name="connsiteX21" fmla="*/ 1352550 w 2228850"/>
                  <a:gd name="connsiteY21" fmla="*/ 120650 h 190685"/>
                  <a:gd name="connsiteX22" fmla="*/ 1384300 w 2228850"/>
                  <a:gd name="connsiteY22" fmla="*/ 88900 h 190685"/>
                  <a:gd name="connsiteX23" fmla="*/ 1422400 w 2228850"/>
                  <a:gd name="connsiteY23" fmla="*/ 76200 h 190685"/>
                  <a:gd name="connsiteX24" fmla="*/ 1441450 w 2228850"/>
                  <a:gd name="connsiteY24" fmla="*/ 69850 h 190685"/>
                  <a:gd name="connsiteX25" fmla="*/ 1498600 w 2228850"/>
                  <a:gd name="connsiteY25" fmla="*/ 31750 h 190685"/>
                  <a:gd name="connsiteX26" fmla="*/ 1517650 w 2228850"/>
                  <a:gd name="connsiteY26" fmla="*/ 19050 h 190685"/>
                  <a:gd name="connsiteX27" fmla="*/ 1555750 w 2228850"/>
                  <a:gd name="connsiteY27" fmla="*/ 6350 h 190685"/>
                  <a:gd name="connsiteX28" fmla="*/ 1574800 w 2228850"/>
                  <a:gd name="connsiteY28" fmla="*/ 0 h 190685"/>
                  <a:gd name="connsiteX29" fmla="*/ 1771650 w 2228850"/>
                  <a:gd name="connsiteY29" fmla="*/ 6350 h 190685"/>
                  <a:gd name="connsiteX30" fmla="*/ 1809750 w 2228850"/>
                  <a:gd name="connsiteY30" fmla="*/ 19050 h 190685"/>
                  <a:gd name="connsiteX31" fmla="*/ 1847850 w 2228850"/>
                  <a:gd name="connsiteY31" fmla="*/ 38100 h 190685"/>
                  <a:gd name="connsiteX32" fmla="*/ 1885950 w 2228850"/>
                  <a:gd name="connsiteY32" fmla="*/ 63500 h 190685"/>
                  <a:gd name="connsiteX33" fmla="*/ 1924050 w 2228850"/>
                  <a:gd name="connsiteY33" fmla="*/ 88900 h 190685"/>
                  <a:gd name="connsiteX34" fmla="*/ 1962150 w 2228850"/>
                  <a:gd name="connsiteY34" fmla="*/ 101600 h 190685"/>
                  <a:gd name="connsiteX35" fmla="*/ 2000250 w 2228850"/>
                  <a:gd name="connsiteY35" fmla="*/ 114300 h 190685"/>
                  <a:gd name="connsiteX36" fmla="*/ 2019300 w 2228850"/>
                  <a:gd name="connsiteY36" fmla="*/ 120650 h 190685"/>
                  <a:gd name="connsiteX37" fmla="*/ 2089150 w 2228850"/>
                  <a:gd name="connsiteY37" fmla="*/ 127000 h 190685"/>
                  <a:gd name="connsiteX38" fmla="*/ 2127250 w 2228850"/>
                  <a:gd name="connsiteY38" fmla="*/ 133350 h 190685"/>
                  <a:gd name="connsiteX39" fmla="*/ 2152650 w 2228850"/>
                  <a:gd name="connsiteY39" fmla="*/ 139700 h 190685"/>
                  <a:gd name="connsiteX40" fmla="*/ 2228850 w 2228850"/>
                  <a:gd name="connsiteY40" fmla="*/ 139700 h 190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228850" h="190685">
                    <a:moveTo>
                      <a:pt x="0" y="177800"/>
                    </a:moveTo>
                    <a:cubicBezTo>
                      <a:pt x="92528" y="193221"/>
                      <a:pt x="65906" y="190500"/>
                      <a:pt x="228600" y="190500"/>
                    </a:cubicBezTo>
                    <a:cubicBezTo>
                      <a:pt x="359850" y="190500"/>
                      <a:pt x="491067" y="186267"/>
                      <a:pt x="622300" y="184150"/>
                    </a:cubicBezTo>
                    <a:cubicBezTo>
                      <a:pt x="628650" y="182033"/>
                      <a:pt x="635499" y="181051"/>
                      <a:pt x="641350" y="177800"/>
                    </a:cubicBezTo>
                    <a:lnTo>
                      <a:pt x="698500" y="139700"/>
                    </a:lnTo>
                    <a:lnTo>
                      <a:pt x="717550" y="127000"/>
                    </a:lnTo>
                    <a:cubicBezTo>
                      <a:pt x="723900" y="122767"/>
                      <a:pt x="729360" y="116713"/>
                      <a:pt x="736600" y="114300"/>
                    </a:cubicBezTo>
                    <a:lnTo>
                      <a:pt x="755650" y="107950"/>
                    </a:lnTo>
                    <a:cubicBezTo>
                      <a:pt x="759883" y="101600"/>
                      <a:pt x="761878" y="92945"/>
                      <a:pt x="768350" y="88900"/>
                    </a:cubicBezTo>
                    <a:cubicBezTo>
                      <a:pt x="779702" y="81805"/>
                      <a:pt x="806450" y="76200"/>
                      <a:pt x="806450" y="76200"/>
                    </a:cubicBezTo>
                    <a:cubicBezTo>
                      <a:pt x="818413" y="64237"/>
                      <a:pt x="828637" y="51523"/>
                      <a:pt x="844550" y="44450"/>
                    </a:cubicBezTo>
                    <a:cubicBezTo>
                      <a:pt x="856783" y="39013"/>
                      <a:pt x="882650" y="31750"/>
                      <a:pt x="882650" y="31750"/>
                    </a:cubicBezTo>
                    <a:cubicBezTo>
                      <a:pt x="912283" y="33867"/>
                      <a:pt x="942728" y="30895"/>
                      <a:pt x="971550" y="38100"/>
                    </a:cubicBezTo>
                    <a:cubicBezTo>
                      <a:pt x="986358" y="41802"/>
                      <a:pt x="1009650" y="63500"/>
                      <a:pt x="1009650" y="63500"/>
                    </a:cubicBezTo>
                    <a:cubicBezTo>
                      <a:pt x="1013883" y="69850"/>
                      <a:pt x="1016954" y="77154"/>
                      <a:pt x="1022350" y="82550"/>
                    </a:cubicBezTo>
                    <a:cubicBezTo>
                      <a:pt x="1034660" y="94860"/>
                      <a:pt x="1044956" y="96435"/>
                      <a:pt x="1060450" y="101600"/>
                    </a:cubicBezTo>
                    <a:cubicBezTo>
                      <a:pt x="1092200" y="122767"/>
                      <a:pt x="1075267" y="107950"/>
                      <a:pt x="1104900" y="152400"/>
                    </a:cubicBezTo>
                    <a:cubicBezTo>
                      <a:pt x="1113202" y="164853"/>
                      <a:pt x="1134533" y="156633"/>
                      <a:pt x="1149350" y="158750"/>
                    </a:cubicBezTo>
                    <a:cubicBezTo>
                      <a:pt x="1158333" y="161744"/>
                      <a:pt x="1185827" y="171450"/>
                      <a:pt x="1193800" y="171450"/>
                    </a:cubicBezTo>
                    <a:cubicBezTo>
                      <a:pt x="1221398" y="171450"/>
                      <a:pt x="1248833" y="167217"/>
                      <a:pt x="1276350" y="165100"/>
                    </a:cubicBezTo>
                    <a:cubicBezTo>
                      <a:pt x="1304039" y="155870"/>
                      <a:pt x="1313374" y="156471"/>
                      <a:pt x="1333500" y="139700"/>
                    </a:cubicBezTo>
                    <a:cubicBezTo>
                      <a:pt x="1340399" y="133951"/>
                      <a:pt x="1346801" y="127549"/>
                      <a:pt x="1352550" y="120650"/>
                    </a:cubicBezTo>
                    <a:cubicBezTo>
                      <a:pt x="1368736" y="101226"/>
                      <a:pt x="1359647" y="99857"/>
                      <a:pt x="1384300" y="88900"/>
                    </a:cubicBezTo>
                    <a:cubicBezTo>
                      <a:pt x="1396533" y="83463"/>
                      <a:pt x="1409700" y="80433"/>
                      <a:pt x="1422400" y="76200"/>
                    </a:cubicBezTo>
                    <a:lnTo>
                      <a:pt x="1441450" y="69850"/>
                    </a:lnTo>
                    <a:lnTo>
                      <a:pt x="1498600" y="31750"/>
                    </a:lnTo>
                    <a:cubicBezTo>
                      <a:pt x="1504950" y="27517"/>
                      <a:pt x="1510410" y="21463"/>
                      <a:pt x="1517650" y="19050"/>
                    </a:cubicBezTo>
                    <a:lnTo>
                      <a:pt x="1555750" y="6350"/>
                    </a:lnTo>
                    <a:lnTo>
                      <a:pt x="1574800" y="0"/>
                    </a:lnTo>
                    <a:cubicBezTo>
                      <a:pt x="1640417" y="2117"/>
                      <a:pt x="1706214" y="1044"/>
                      <a:pt x="1771650" y="6350"/>
                    </a:cubicBezTo>
                    <a:cubicBezTo>
                      <a:pt x="1784993" y="7432"/>
                      <a:pt x="1809750" y="19050"/>
                      <a:pt x="1809750" y="19050"/>
                    </a:cubicBezTo>
                    <a:cubicBezTo>
                      <a:pt x="1894320" y="75430"/>
                      <a:pt x="1768980" y="-5717"/>
                      <a:pt x="1847850" y="38100"/>
                    </a:cubicBezTo>
                    <a:cubicBezTo>
                      <a:pt x="1861193" y="45513"/>
                      <a:pt x="1873250" y="55033"/>
                      <a:pt x="1885950" y="63500"/>
                    </a:cubicBezTo>
                    <a:lnTo>
                      <a:pt x="1924050" y="88900"/>
                    </a:lnTo>
                    <a:cubicBezTo>
                      <a:pt x="1935189" y="96326"/>
                      <a:pt x="1949450" y="97367"/>
                      <a:pt x="1962150" y="101600"/>
                    </a:cubicBezTo>
                    <a:lnTo>
                      <a:pt x="2000250" y="114300"/>
                    </a:lnTo>
                    <a:cubicBezTo>
                      <a:pt x="2006600" y="116417"/>
                      <a:pt x="2012634" y="120044"/>
                      <a:pt x="2019300" y="120650"/>
                    </a:cubicBezTo>
                    <a:cubicBezTo>
                      <a:pt x="2042583" y="122767"/>
                      <a:pt x="2065931" y="124268"/>
                      <a:pt x="2089150" y="127000"/>
                    </a:cubicBezTo>
                    <a:cubicBezTo>
                      <a:pt x="2101937" y="128504"/>
                      <a:pt x="2114625" y="130825"/>
                      <a:pt x="2127250" y="133350"/>
                    </a:cubicBezTo>
                    <a:cubicBezTo>
                      <a:pt x="2135808" y="135062"/>
                      <a:pt x="2143940" y="139156"/>
                      <a:pt x="2152650" y="139700"/>
                    </a:cubicBezTo>
                    <a:cubicBezTo>
                      <a:pt x="2178001" y="141284"/>
                      <a:pt x="2203450" y="139700"/>
                      <a:pt x="2228850" y="139700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grpSp>
        <p:nvGrpSpPr>
          <p:cNvPr id="21" name="Gruppieren 20"/>
          <p:cNvGrpSpPr/>
          <p:nvPr/>
        </p:nvGrpSpPr>
        <p:grpSpPr>
          <a:xfrm>
            <a:off x="4687371" y="2893572"/>
            <a:ext cx="516488" cy="665321"/>
            <a:chOff x="4676775" y="2209879"/>
            <a:chExt cx="516488" cy="665321"/>
          </a:xfrm>
        </p:grpSpPr>
        <p:sp>
          <p:nvSpPr>
            <p:cNvPr id="64" name="Rechteck 63"/>
            <p:cNvSpPr/>
            <p:nvPr/>
          </p:nvSpPr>
          <p:spPr bwMode="auto">
            <a:xfrm>
              <a:off x="4849813" y="2209879"/>
              <a:ext cx="160238" cy="165417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36000" rIns="72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KTypeMedium" pitchFamily="34" charset="0"/>
              </a:endParaRPr>
            </a:p>
          </p:txBody>
        </p:sp>
        <p:sp>
          <p:nvSpPr>
            <p:cNvPr id="65" name="Text Box 151"/>
            <p:cNvSpPr txBox="1">
              <a:spLocks noChangeArrowheads="1"/>
            </p:cNvSpPr>
            <p:nvPr/>
          </p:nvSpPr>
          <p:spPr bwMode="auto">
            <a:xfrm>
              <a:off x="5014913" y="2209879"/>
              <a:ext cx="79226" cy="1527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A2A3A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pPr algn="ctr"/>
              <a:r>
                <a:rPr lang="en-US" sz="1600" b="1" dirty="0">
                  <a:solidFill>
                    <a:srgbClr val="C50E1F"/>
                  </a:solidFill>
                  <a:latin typeface="TKTypeMedium"/>
                  <a:sym typeface="Wingdings 3" pitchFamily="18" charset="2"/>
                </a:rPr>
                <a:t></a:t>
              </a:r>
            </a:p>
          </p:txBody>
        </p:sp>
        <p:cxnSp>
          <p:nvCxnSpPr>
            <p:cNvPr id="66" name="Gerade Verbindung mit Pfeil 65"/>
            <p:cNvCxnSpPr/>
            <p:nvPr/>
          </p:nvCxnSpPr>
          <p:spPr bwMode="auto">
            <a:xfrm flipV="1">
              <a:off x="4930775" y="2414666"/>
              <a:ext cx="0" cy="241610"/>
            </a:xfrm>
            <a:prstGeom prst="straightConnector1">
              <a:avLst/>
            </a:prstGeom>
            <a:solidFill>
              <a:schemeClr val="accent2"/>
            </a:solidFill>
            <a:ln w="254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67" name="Textfeld 66"/>
            <p:cNvSpPr txBox="1"/>
            <p:nvPr/>
          </p:nvSpPr>
          <p:spPr>
            <a:xfrm>
              <a:off x="4676775" y="2628979"/>
              <a:ext cx="5164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/>
                <a:t>Attack</a:t>
              </a:r>
            </a:p>
          </p:txBody>
        </p:sp>
      </p:grpSp>
      <p:cxnSp>
        <p:nvCxnSpPr>
          <p:cNvPr id="69" name="Gerade Verbindung 68"/>
          <p:cNvCxnSpPr/>
          <p:nvPr/>
        </p:nvCxnSpPr>
        <p:spPr bwMode="auto">
          <a:xfrm>
            <a:off x="4748508" y="2147770"/>
            <a:ext cx="152338" cy="3"/>
          </a:xfrm>
          <a:prstGeom prst="line">
            <a:avLst/>
          </a:prstGeom>
          <a:solidFill>
            <a:schemeClr val="accent2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Rechteck 69"/>
          <p:cNvSpPr/>
          <p:nvPr/>
        </p:nvSpPr>
        <p:spPr bwMode="auto">
          <a:xfrm>
            <a:off x="4900846" y="2075205"/>
            <a:ext cx="180000" cy="143999"/>
          </a:xfrm>
          <a:prstGeom prst="rect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  <p:cxnSp>
        <p:nvCxnSpPr>
          <p:cNvPr id="71" name="Gerade Verbindung 70"/>
          <p:cNvCxnSpPr/>
          <p:nvPr/>
        </p:nvCxnSpPr>
        <p:spPr bwMode="auto">
          <a:xfrm>
            <a:off x="4812916" y="1870071"/>
            <a:ext cx="87930" cy="0"/>
          </a:xfrm>
          <a:prstGeom prst="line">
            <a:avLst/>
          </a:prstGeom>
          <a:solidFill>
            <a:schemeClr val="accent2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2" name="Rechteck 71"/>
          <p:cNvSpPr/>
          <p:nvPr/>
        </p:nvSpPr>
        <p:spPr bwMode="auto">
          <a:xfrm>
            <a:off x="4900846" y="1797503"/>
            <a:ext cx="180000" cy="143999"/>
          </a:xfrm>
          <a:prstGeom prst="rect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  <p:cxnSp>
        <p:nvCxnSpPr>
          <p:cNvPr id="73" name="Gerade Verbindung 72"/>
          <p:cNvCxnSpPr/>
          <p:nvPr/>
        </p:nvCxnSpPr>
        <p:spPr bwMode="auto">
          <a:xfrm>
            <a:off x="4812916" y="2418051"/>
            <a:ext cx="87930" cy="0"/>
          </a:xfrm>
          <a:prstGeom prst="line">
            <a:avLst/>
          </a:prstGeom>
          <a:solidFill>
            <a:schemeClr val="accent2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4" name="Rechteck 73"/>
          <p:cNvSpPr/>
          <p:nvPr/>
        </p:nvSpPr>
        <p:spPr bwMode="auto">
          <a:xfrm>
            <a:off x="4900846" y="2345483"/>
            <a:ext cx="180000" cy="143999"/>
          </a:xfrm>
          <a:prstGeom prst="rect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  <p:cxnSp>
        <p:nvCxnSpPr>
          <p:cNvPr id="75" name="Gerade Verbindung 74"/>
          <p:cNvCxnSpPr/>
          <p:nvPr/>
        </p:nvCxnSpPr>
        <p:spPr bwMode="auto">
          <a:xfrm flipV="1">
            <a:off x="4815984" y="1870071"/>
            <a:ext cx="0" cy="546375"/>
          </a:xfrm>
          <a:prstGeom prst="line">
            <a:avLst/>
          </a:prstGeom>
          <a:solidFill>
            <a:schemeClr val="accent2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6" name="Rechteck 75"/>
          <p:cNvSpPr/>
          <p:nvPr/>
        </p:nvSpPr>
        <p:spPr bwMode="auto">
          <a:xfrm>
            <a:off x="5142208" y="1773691"/>
            <a:ext cx="160238" cy="165417"/>
          </a:xfrm>
          <a:prstGeom prst="rect">
            <a:avLst/>
          </a:prstGeom>
          <a:solidFill>
            <a:schemeClr val="accent4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KTypeMedium" pitchFamily="34" charset="0"/>
            </a:endParaRPr>
          </a:p>
        </p:txBody>
      </p:sp>
      <p:sp>
        <p:nvSpPr>
          <p:cNvPr id="77" name="Text Box 151"/>
          <p:cNvSpPr txBox="1">
            <a:spLocks noChangeArrowheads="1"/>
          </p:cNvSpPr>
          <p:nvPr/>
        </p:nvSpPr>
        <p:spPr bwMode="auto">
          <a:xfrm>
            <a:off x="5245395" y="1856241"/>
            <a:ext cx="79226" cy="1527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1600" b="1" dirty="0">
                <a:solidFill>
                  <a:srgbClr val="C50E1F"/>
                </a:solidFill>
                <a:latin typeface="TKTypeMedium"/>
                <a:sym typeface="Wingdings 3" pitchFamily="18" charset="2"/>
              </a:rPr>
              <a:t></a:t>
            </a:r>
          </a:p>
        </p:txBody>
      </p:sp>
      <p:sp>
        <p:nvSpPr>
          <p:cNvPr id="78" name="Rechteck 77"/>
          <p:cNvSpPr/>
          <p:nvPr/>
        </p:nvSpPr>
        <p:spPr bwMode="auto">
          <a:xfrm>
            <a:off x="5145383" y="2067378"/>
            <a:ext cx="160238" cy="165417"/>
          </a:xfrm>
          <a:prstGeom prst="rect">
            <a:avLst/>
          </a:prstGeom>
          <a:solidFill>
            <a:schemeClr val="accent4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KTypeMedium" pitchFamily="34" charset="0"/>
            </a:endParaRPr>
          </a:p>
        </p:txBody>
      </p:sp>
      <p:sp>
        <p:nvSpPr>
          <p:cNvPr id="79" name="Rechteck 78"/>
          <p:cNvSpPr/>
          <p:nvPr/>
        </p:nvSpPr>
        <p:spPr bwMode="auto">
          <a:xfrm>
            <a:off x="5212058" y="2121353"/>
            <a:ext cx="160238" cy="165417"/>
          </a:xfrm>
          <a:prstGeom prst="rect">
            <a:avLst/>
          </a:prstGeom>
          <a:solidFill>
            <a:schemeClr val="accent4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KTypeMedium" pitchFamily="34" charset="0"/>
            </a:endParaRPr>
          </a:p>
        </p:txBody>
      </p:sp>
      <p:sp>
        <p:nvSpPr>
          <p:cNvPr id="80" name="Rechteck 79"/>
          <p:cNvSpPr/>
          <p:nvPr/>
        </p:nvSpPr>
        <p:spPr bwMode="auto">
          <a:xfrm>
            <a:off x="5158083" y="2334078"/>
            <a:ext cx="160238" cy="165417"/>
          </a:xfrm>
          <a:prstGeom prst="rect">
            <a:avLst/>
          </a:prstGeom>
          <a:solidFill>
            <a:schemeClr val="accent4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KTypeMedium" pitchFamily="34" charset="0"/>
            </a:endParaRPr>
          </a:p>
        </p:txBody>
      </p:sp>
      <p:sp>
        <p:nvSpPr>
          <p:cNvPr id="81" name="Rechteck 80"/>
          <p:cNvSpPr/>
          <p:nvPr/>
        </p:nvSpPr>
        <p:spPr bwMode="auto">
          <a:xfrm>
            <a:off x="5221583" y="2386466"/>
            <a:ext cx="160238" cy="165417"/>
          </a:xfrm>
          <a:prstGeom prst="rect">
            <a:avLst/>
          </a:prstGeom>
          <a:solidFill>
            <a:schemeClr val="accent4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KTypeMedium" pitchFamily="34" charset="0"/>
            </a:endParaRPr>
          </a:p>
        </p:txBody>
      </p:sp>
      <p:sp>
        <p:nvSpPr>
          <p:cNvPr id="82" name="Rechteck 81"/>
          <p:cNvSpPr/>
          <p:nvPr/>
        </p:nvSpPr>
        <p:spPr bwMode="auto">
          <a:xfrm>
            <a:off x="5254920" y="2164216"/>
            <a:ext cx="160238" cy="165417"/>
          </a:xfrm>
          <a:prstGeom prst="rect">
            <a:avLst/>
          </a:prstGeom>
          <a:solidFill>
            <a:schemeClr val="accent4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KTypeMedium" pitchFamily="34" charset="0"/>
            </a:endParaRPr>
          </a:p>
        </p:txBody>
      </p:sp>
      <p:sp>
        <p:nvSpPr>
          <p:cNvPr id="84" name="Text Box 151"/>
          <p:cNvSpPr txBox="1">
            <a:spLocks noChangeArrowheads="1"/>
          </p:cNvSpPr>
          <p:nvPr/>
        </p:nvSpPr>
        <p:spPr bwMode="auto">
          <a:xfrm>
            <a:off x="5243808" y="2030866"/>
            <a:ext cx="79226" cy="1527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1600" b="1" dirty="0">
                <a:solidFill>
                  <a:srgbClr val="C50E1F"/>
                </a:solidFill>
                <a:latin typeface="TKTypeMedium"/>
                <a:sym typeface="Wingdings 3" pitchFamily="18" charset="2"/>
              </a:rPr>
              <a:t></a:t>
            </a:r>
          </a:p>
        </p:txBody>
      </p:sp>
      <p:sp>
        <p:nvSpPr>
          <p:cNvPr id="18" name="Gleichschenkliges Dreieck 17"/>
          <p:cNvSpPr/>
          <p:nvPr/>
        </p:nvSpPr>
        <p:spPr bwMode="auto">
          <a:xfrm rot="5400000">
            <a:off x="2155739" y="2875385"/>
            <a:ext cx="4554151" cy="165366"/>
          </a:xfrm>
          <a:prstGeom prst="triangle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  <p:sp>
        <p:nvSpPr>
          <p:cNvPr id="94" name="Textfeld 24"/>
          <p:cNvSpPr txBox="1">
            <a:spLocks noChangeArrowheads="1"/>
          </p:cNvSpPr>
          <p:nvPr/>
        </p:nvSpPr>
        <p:spPr bwMode="auto">
          <a:xfrm>
            <a:off x="246793" y="608844"/>
            <a:ext cx="4062712" cy="261156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square" lIns="36000" tIns="36000" rIns="36000" bIns="36000">
            <a:noAutofit/>
          </a:bodyPr>
          <a:lstStyle/>
          <a:p>
            <a:pPr fontAlgn="base">
              <a:spcBef>
                <a:spcPts val="300"/>
              </a:spcBef>
              <a:spcAft>
                <a:spcPct val="0"/>
              </a:spcAft>
            </a:pPr>
            <a:r>
              <a:rPr lang="en-US" sz="1400" dirty="0" err="1">
                <a:solidFill>
                  <a:schemeClr val="bg1"/>
                </a:solidFill>
              </a:rPr>
              <a:t>Rationals</a:t>
            </a:r>
            <a:r>
              <a:rPr lang="en-US" sz="1400" dirty="0">
                <a:solidFill>
                  <a:schemeClr val="bg1"/>
                </a:solidFill>
              </a:rPr>
              <a:t> for IP competitor observation</a:t>
            </a:r>
          </a:p>
        </p:txBody>
      </p:sp>
      <p:sp>
        <p:nvSpPr>
          <p:cNvPr id="95" name="Textfeld 24"/>
          <p:cNvSpPr txBox="1">
            <a:spLocks noChangeArrowheads="1"/>
          </p:cNvSpPr>
          <p:nvPr/>
        </p:nvSpPr>
        <p:spPr bwMode="auto">
          <a:xfrm>
            <a:off x="4561557" y="630110"/>
            <a:ext cx="4357166" cy="261156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square" lIns="36000" tIns="36000" rIns="36000" bIns="36000">
            <a:noAutofit/>
          </a:bodyPr>
          <a:lstStyle/>
          <a:p>
            <a:pPr fontAlgn="base">
              <a:spcBef>
                <a:spcPts val="300"/>
              </a:spcBef>
              <a:spcAft>
                <a:spcPct val="0"/>
              </a:spcAft>
            </a:pPr>
            <a:r>
              <a:rPr lang="en-US" sz="1400" dirty="0">
                <a:solidFill>
                  <a:schemeClr val="bg1"/>
                </a:solidFill>
              </a:rPr>
              <a:t>Instruments / Processes</a:t>
            </a:r>
          </a:p>
        </p:txBody>
      </p:sp>
      <p:pic>
        <p:nvPicPr>
          <p:cNvPr id="194629" name="Picture 6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96" y="4719328"/>
            <a:ext cx="3982617" cy="97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44466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8659349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68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2000" y="259200"/>
            <a:ext cx="8640000" cy="615553"/>
          </a:xfrm>
        </p:spPr>
        <p:txBody>
          <a:bodyPr/>
          <a:lstStyle/>
          <a:p>
            <a:r>
              <a:rPr lang="en-US" dirty="0"/>
              <a:t>Understand competitive IP environment </a:t>
            </a:r>
            <a:br>
              <a:rPr lang="en-US" dirty="0"/>
            </a:br>
            <a:r>
              <a:rPr lang="en-US" sz="1800" dirty="0">
                <a:solidFill>
                  <a:schemeClr val="tx1"/>
                </a:solidFill>
              </a:rPr>
              <a:t>Overview of Methods for IP Valuation</a:t>
            </a:r>
          </a:p>
        </p:txBody>
      </p:sp>
      <p:sp>
        <p:nvSpPr>
          <p:cNvPr id="4" name="Rechteck 3"/>
          <p:cNvSpPr/>
          <p:nvPr/>
        </p:nvSpPr>
        <p:spPr bwMode="auto">
          <a:xfrm>
            <a:off x="246380" y="1553185"/>
            <a:ext cx="1722120" cy="4645920"/>
          </a:xfrm>
          <a:prstGeom prst="rect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effectLst/>
              <a:latin typeface="TKTypeMedium" pitchFamily="34" charset="0"/>
            </a:endParaRPr>
          </a:p>
          <a:p>
            <a:pPr marL="177800" marR="0" indent="-177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effectLst/>
                <a:latin typeface="TKTypeMedium" pitchFamily="34" charset="0"/>
              </a:rPr>
              <a:t>M&amp;A</a:t>
            </a:r>
          </a:p>
          <a:p>
            <a:pPr marL="177800" marR="0" indent="-177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</a:pPr>
            <a:endParaRPr lang="en-US" sz="1400" dirty="0"/>
          </a:p>
          <a:p>
            <a:pPr marL="177800" marR="0" indent="-177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effectLst/>
                <a:latin typeface="TKTypeMedium" pitchFamily="34" charset="0"/>
              </a:rPr>
              <a:t>Licencing</a:t>
            </a:r>
            <a:endParaRPr kumimoji="0" lang="en-US" sz="1400" b="0" i="0" u="none" strike="noStrike" cap="none" normalizeH="0" baseline="0" dirty="0">
              <a:ln>
                <a:noFill/>
              </a:ln>
              <a:effectLst/>
              <a:latin typeface="TKTypeMedium" pitchFamily="34" charset="0"/>
            </a:endParaRPr>
          </a:p>
          <a:p>
            <a:pPr marL="177800" marR="0" indent="-177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</a:pPr>
            <a:endParaRPr lang="en-US" sz="1400" dirty="0"/>
          </a:p>
          <a:p>
            <a:pPr marL="177800" marR="0" indent="-177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effectLst/>
                <a:latin typeface="TKTypeMedium" pitchFamily="34" charset="0"/>
              </a:rPr>
              <a:t>Accounting</a:t>
            </a:r>
          </a:p>
          <a:p>
            <a:pPr marL="177800" marR="0" indent="-177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</a:pPr>
            <a:endParaRPr lang="en-US" sz="1400" dirty="0"/>
          </a:p>
          <a:p>
            <a:pPr marL="177800" marR="0" indent="-177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effectLst/>
                <a:latin typeface="TKTypeMedium" pitchFamily="34" charset="0"/>
              </a:rPr>
              <a:t>Controlling</a:t>
            </a:r>
            <a:r>
              <a:rPr kumimoji="0" lang="en-US" sz="1400" b="0" i="0" u="none" strike="noStrike" cap="none" normalizeH="0" dirty="0">
                <a:ln>
                  <a:noFill/>
                </a:ln>
                <a:effectLst/>
                <a:latin typeface="TKTypeMedium" pitchFamily="34" charset="0"/>
              </a:rPr>
              <a:t> / KPI</a:t>
            </a:r>
          </a:p>
          <a:p>
            <a:pPr marL="177800" marR="0" indent="-177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</a:pPr>
            <a:endParaRPr lang="en-US" sz="1400" baseline="0" dirty="0"/>
          </a:p>
          <a:p>
            <a:pPr marL="177800" marR="0" indent="-177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normalizeH="0" dirty="0">
                <a:ln>
                  <a:noFill/>
                </a:ln>
                <a:effectLst/>
                <a:latin typeface="TKTypeMedium" pitchFamily="34" charset="0"/>
              </a:rPr>
              <a:t>Purchasing</a:t>
            </a:r>
          </a:p>
          <a:p>
            <a:pPr marL="177800" marR="0" indent="-177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</a:pPr>
            <a:endParaRPr lang="en-US" sz="1400" baseline="0" dirty="0"/>
          </a:p>
          <a:p>
            <a:pPr marL="177800" marR="0" indent="-177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normalizeH="0" dirty="0">
                <a:ln>
                  <a:noFill/>
                </a:ln>
                <a:effectLst/>
                <a:latin typeface="TKTypeMedium" pitchFamily="34" charset="0"/>
              </a:rPr>
              <a:t>Sales</a:t>
            </a:r>
          </a:p>
          <a:p>
            <a:pPr marL="177800" marR="0" indent="-177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</a:pPr>
            <a:endParaRPr lang="en-US" sz="1400" baseline="0" dirty="0"/>
          </a:p>
          <a:p>
            <a:pPr marL="177800" marR="0" indent="-177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normalizeH="0" dirty="0" err="1">
                <a:ln>
                  <a:noFill/>
                </a:ln>
                <a:effectLst/>
                <a:latin typeface="TKTypeMedium" pitchFamily="34" charset="0"/>
              </a:rPr>
              <a:t>Cooperations</a:t>
            </a:r>
            <a:endParaRPr kumimoji="0" lang="en-US" sz="1400" b="0" i="0" u="none" strike="noStrike" cap="none" normalizeH="0" dirty="0">
              <a:ln>
                <a:noFill/>
              </a:ln>
              <a:effectLst/>
              <a:latin typeface="TKTypeMedium" pitchFamily="34" charset="0"/>
            </a:endParaRPr>
          </a:p>
          <a:p>
            <a:pPr marL="177800" marR="0" indent="-177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</a:pPr>
            <a:endParaRPr lang="en-US" sz="1400" baseline="0" dirty="0"/>
          </a:p>
          <a:p>
            <a:pPr marL="177800" marR="0" indent="-177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normalizeH="0" dirty="0">
                <a:ln>
                  <a:noFill/>
                </a:ln>
                <a:effectLst/>
                <a:latin typeface="TKTypeMedium" pitchFamily="34" charset="0"/>
              </a:rPr>
              <a:t>Investor Relations</a:t>
            </a:r>
          </a:p>
          <a:p>
            <a:pPr marL="177800" marR="0" indent="-177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</a:pPr>
            <a:endParaRPr lang="en-US" sz="1400" baseline="0" dirty="0"/>
          </a:p>
          <a:p>
            <a:pPr marL="177800" marR="0" indent="-177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normalizeH="0" dirty="0">
                <a:ln>
                  <a:noFill/>
                </a:ln>
                <a:effectLst/>
                <a:latin typeface="TKTypeMedium" pitchFamily="34" charset="0"/>
              </a:rPr>
              <a:t>Liquidation / </a:t>
            </a:r>
            <a:r>
              <a:rPr kumimoji="0" lang="en-US" sz="1400" b="0" i="0" u="none" strike="noStrike" cap="none" normalizeH="0" dirty="0" err="1">
                <a:ln>
                  <a:noFill/>
                </a:ln>
                <a:effectLst/>
                <a:latin typeface="TKTypeMedium" pitchFamily="34" charset="0"/>
              </a:rPr>
              <a:t>Insolvence</a:t>
            </a:r>
            <a:endParaRPr kumimoji="0" lang="en-US" sz="1400" b="0" i="0" u="none" strike="noStrike" cap="none" normalizeH="0" baseline="0" dirty="0">
              <a:ln>
                <a:noFill/>
              </a:ln>
              <a:effectLst/>
              <a:latin typeface="TKTypeMedium" pitchFamily="34" charset="0"/>
            </a:endParaRPr>
          </a:p>
        </p:txBody>
      </p:sp>
      <p:sp>
        <p:nvSpPr>
          <p:cNvPr id="8" name="Rechteck 7"/>
          <p:cNvSpPr/>
          <p:nvPr/>
        </p:nvSpPr>
        <p:spPr bwMode="auto">
          <a:xfrm>
            <a:off x="2120900" y="1553185"/>
            <a:ext cx="6339840" cy="1080000"/>
          </a:xfrm>
          <a:prstGeom prst="rect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effectLst/>
                <a:latin typeface="TKTypeMedium" pitchFamily="34" charset="0"/>
              </a:rPr>
              <a:t>Cost-based methods</a:t>
            </a:r>
          </a:p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effectLst/>
              <a:latin typeface="TKTypeMedium" pitchFamily="34" charset="0"/>
            </a:endParaRPr>
          </a:p>
        </p:txBody>
      </p:sp>
      <p:sp>
        <p:nvSpPr>
          <p:cNvPr id="9" name="Rechteck 8"/>
          <p:cNvSpPr/>
          <p:nvPr/>
        </p:nvSpPr>
        <p:spPr bwMode="auto">
          <a:xfrm>
            <a:off x="2120900" y="2741825"/>
            <a:ext cx="6339840" cy="1080000"/>
          </a:xfrm>
          <a:prstGeom prst="rect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1400" b="1" dirty="0"/>
              <a:t>Income-based methods</a:t>
            </a:r>
          </a:p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effectLst/>
              <a:latin typeface="TKTypeMedium" pitchFamily="34" charset="0"/>
            </a:endParaRPr>
          </a:p>
        </p:txBody>
      </p:sp>
      <p:sp>
        <p:nvSpPr>
          <p:cNvPr id="10" name="Rechteck 9"/>
          <p:cNvSpPr/>
          <p:nvPr/>
        </p:nvSpPr>
        <p:spPr bwMode="auto">
          <a:xfrm>
            <a:off x="2120900" y="3930465"/>
            <a:ext cx="6339840" cy="1080000"/>
          </a:xfrm>
          <a:prstGeom prst="rect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effectLst/>
                <a:latin typeface="TKTypeMedium" pitchFamily="34" charset="0"/>
              </a:rPr>
              <a:t>Market-based methods</a:t>
            </a:r>
          </a:p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effectLst/>
              <a:latin typeface="TKTypeMedium" pitchFamily="34" charset="0"/>
            </a:endParaRPr>
          </a:p>
        </p:txBody>
      </p:sp>
      <p:sp>
        <p:nvSpPr>
          <p:cNvPr id="11" name="Rechteck 10"/>
          <p:cNvSpPr/>
          <p:nvPr/>
        </p:nvSpPr>
        <p:spPr bwMode="auto">
          <a:xfrm>
            <a:off x="2120900" y="5119105"/>
            <a:ext cx="6339840" cy="1080000"/>
          </a:xfrm>
          <a:prstGeom prst="rect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1400" b="1" dirty="0"/>
              <a:t>Option pricing</a:t>
            </a:r>
          </a:p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effectLst/>
              <a:latin typeface="TKTypeMedium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7409178" y="1494024"/>
            <a:ext cx="1080745" cy="400110"/>
          </a:xfrm>
          <a:prstGeom prst="rect">
            <a:avLst/>
          </a:prstGeom>
          <a:solidFill>
            <a:schemeClr val="accent5"/>
          </a:solidFill>
          <a:ln>
            <a:solidFill>
              <a:schemeClr val="bg2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typically used for</a:t>
            </a:r>
          </a:p>
          <a:p>
            <a:r>
              <a:rPr lang="en-US" sz="1000" dirty="0">
                <a:solidFill>
                  <a:schemeClr val="bg1"/>
                </a:solidFill>
              </a:rPr>
              <a:t>young patents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7409178" y="2690021"/>
            <a:ext cx="1116000" cy="531639"/>
          </a:xfrm>
          <a:prstGeom prst="rect">
            <a:avLst/>
          </a:prstGeom>
          <a:solidFill>
            <a:schemeClr val="accent5"/>
          </a:solidFill>
          <a:ln>
            <a:solidFill>
              <a:schemeClr val="bg2"/>
            </a:solidFill>
          </a:ln>
          <a:effectLst/>
        </p:spPr>
        <p:txBody>
          <a:bodyPr wrap="square" rtlCol="0">
            <a:no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typically used for</a:t>
            </a:r>
          </a:p>
          <a:p>
            <a:r>
              <a:rPr lang="en-US" sz="1000" dirty="0">
                <a:solidFill>
                  <a:schemeClr val="bg1"/>
                </a:solidFill>
              </a:rPr>
              <a:t>mature patents or portfolios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7409178" y="3887262"/>
            <a:ext cx="1080745" cy="400110"/>
          </a:xfrm>
          <a:prstGeom prst="rect">
            <a:avLst/>
          </a:prstGeom>
          <a:solidFill>
            <a:schemeClr val="accent5"/>
          </a:solidFill>
          <a:ln>
            <a:solidFill>
              <a:schemeClr val="bg2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typically used for</a:t>
            </a:r>
          </a:p>
          <a:p>
            <a:r>
              <a:rPr lang="en-US" sz="1000" dirty="0">
                <a:solidFill>
                  <a:schemeClr val="bg1"/>
                </a:solidFill>
              </a:rPr>
              <a:t>larger portfolios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7409179" y="5081301"/>
            <a:ext cx="1116000" cy="399367"/>
          </a:xfrm>
          <a:prstGeom prst="rect">
            <a:avLst/>
          </a:prstGeom>
          <a:solidFill>
            <a:schemeClr val="accent5"/>
          </a:solidFill>
          <a:ln>
            <a:solidFill>
              <a:schemeClr val="bg2"/>
            </a:solidFill>
          </a:ln>
          <a:effectLst/>
        </p:spPr>
        <p:txBody>
          <a:bodyPr wrap="square" rtlCol="0">
            <a:no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typically used for</a:t>
            </a:r>
          </a:p>
          <a:p>
            <a:r>
              <a:rPr lang="en-US" sz="1000" dirty="0">
                <a:solidFill>
                  <a:schemeClr val="bg1"/>
                </a:solidFill>
              </a:rPr>
              <a:t>IP in pharma</a:t>
            </a:r>
          </a:p>
        </p:txBody>
      </p:sp>
      <p:sp>
        <p:nvSpPr>
          <p:cNvPr id="21" name="Rechtwinkliges Dreieck 20"/>
          <p:cNvSpPr/>
          <p:nvPr/>
        </p:nvSpPr>
        <p:spPr bwMode="auto">
          <a:xfrm>
            <a:off x="2120900" y="2417185"/>
            <a:ext cx="216000" cy="216000"/>
          </a:xfrm>
          <a:prstGeom prst="rtTriangle">
            <a:avLst/>
          </a:prstGeom>
          <a:solidFill>
            <a:srgbClr val="00B050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effectLst/>
              <a:latin typeface="TKTypeMedium" pitchFamily="34" charset="0"/>
            </a:endParaRPr>
          </a:p>
        </p:txBody>
      </p:sp>
      <p:sp>
        <p:nvSpPr>
          <p:cNvPr id="22" name="Rechtwinkliges Dreieck 21"/>
          <p:cNvSpPr/>
          <p:nvPr/>
        </p:nvSpPr>
        <p:spPr bwMode="auto">
          <a:xfrm>
            <a:off x="2120900" y="3605825"/>
            <a:ext cx="216000" cy="216000"/>
          </a:xfrm>
          <a:prstGeom prst="rtTriangle">
            <a:avLst/>
          </a:prstGeom>
          <a:solidFill>
            <a:srgbClr val="7030A0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effectLst/>
              <a:latin typeface="TKTypeMedium" pitchFamily="34" charset="0"/>
            </a:endParaRPr>
          </a:p>
        </p:txBody>
      </p:sp>
      <p:sp>
        <p:nvSpPr>
          <p:cNvPr id="23" name="Rechtwinkliges Dreieck 22"/>
          <p:cNvSpPr/>
          <p:nvPr/>
        </p:nvSpPr>
        <p:spPr bwMode="auto">
          <a:xfrm>
            <a:off x="2120900" y="4794465"/>
            <a:ext cx="216000" cy="216000"/>
          </a:xfrm>
          <a:prstGeom prst="rtTriangle">
            <a:avLst/>
          </a:prstGeom>
          <a:solidFill>
            <a:srgbClr val="FFC000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effectLst/>
              <a:latin typeface="TKTypeMedium" pitchFamily="34" charset="0"/>
            </a:endParaRPr>
          </a:p>
        </p:txBody>
      </p:sp>
      <p:sp>
        <p:nvSpPr>
          <p:cNvPr id="24" name="Rechtwinkliges Dreieck 23"/>
          <p:cNvSpPr/>
          <p:nvPr/>
        </p:nvSpPr>
        <p:spPr bwMode="auto">
          <a:xfrm>
            <a:off x="2120900" y="5983105"/>
            <a:ext cx="216000" cy="216000"/>
          </a:xfrm>
          <a:prstGeom prst="rtTriangle">
            <a:avLst/>
          </a:prstGeom>
          <a:solidFill>
            <a:srgbClr val="309DFF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effectLst/>
              <a:latin typeface="TKTypeMedium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206040" y="1794182"/>
            <a:ext cx="10843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Patent value =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4036520" y="1794182"/>
            <a:ext cx="1988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Advantages / Disadvantages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6101540" y="1794181"/>
            <a:ext cx="10357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Effort needed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2218335" y="2050954"/>
            <a:ext cx="1772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Sum of historic costs for filing and maintaining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4056129" y="2050953"/>
            <a:ext cx="205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TKTypeMedium" panose="020B0606040502020204" pitchFamily="34" charset="0"/>
              <a:buChar char="+"/>
            </a:pPr>
            <a:r>
              <a:rPr lang="en-US" sz="1100" dirty="0"/>
              <a:t>simple to apply, clear value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en-US" sz="1100" dirty="0"/>
              <a:t>Not related to income, very imprecise (costs ≠ value)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6113835" y="2050953"/>
            <a:ext cx="2258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Cost controlling of application</a:t>
            </a:r>
          </a:p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Low effort for determination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2206040" y="2964890"/>
            <a:ext cx="10843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Patent value =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4036520" y="2964890"/>
            <a:ext cx="1988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Advantages / Disadvantages</a:t>
            </a:r>
          </a:p>
        </p:txBody>
      </p:sp>
      <p:sp>
        <p:nvSpPr>
          <p:cNvPr id="40" name="Textfeld 39"/>
          <p:cNvSpPr txBox="1"/>
          <p:nvPr/>
        </p:nvSpPr>
        <p:spPr>
          <a:xfrm>
            <a:off x="6101540" y="2964889"/>
            <a:ext cx="10357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Effort needed</a:t>
            </a:r>
          </a:p>
        </p:txBody>
      </p:sp>
      <p:sp>
        <p:nvSpPr>
          <p:cNvPr id="42" name="Textfeld 41"/>
          <p:cNvSpPr txBox="1"/>
          <p:nvPr/>
        </p:nvSpPr>
        <p:spPr>
          <a:xfrm>
            <a:off x="2218335" y="3221662"/>
            <a:ext cx="177246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WACC-discounted sum of future internal and external cash flows</a:t>
            </a:r>
          </a:p>
        </p:txBody>
      </p:sp>
      <p:sp>
        <p:nvSpPr>
          <p:cNvPr id="43" name="Textfeld 42"/>
          <p:cNvSpPr txBox="1"/>
          <p:nvPr/>
        </p:nvSpPr>
        <p:spPr>
          <a:xfrm>
            <a:off x="4056129" y="3221661"/>
            <a:ext cx="205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TKTypeMedium" panose="020B0606040502020204" pitchFamily="34" charset="0"/>
              <a:buChar char="+"/>
            </a:pPr>
            <a:r>
              <a:rPr lang="en-US" sz="1100" dirty="0"/>
              <a:t>well-established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en-US" sz="1100" dirty="0"/>
              <a:t>many parameters to be determined</a:t>
            </a:r>
          </a:p>
        </p:txBody>
      </p:sp>
      <p:sp>
        <p:nvSpPr>
          <p:cNvPr id="44" name="Textfeld 43"/>
          <p:cNvSpPr txBox="1"/>
          <p:nvPr/>
        </p:nvSpPr>
        <p:spPr>
          <a:xfrm>
            <a:off x="6113835" y="3221661"/>
            <a:ext cx="225881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Knowledge about possible income</a:t>
            </a:r>
          </a:p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Influenced by many parameters</a:t>
            </a:r>
          </a:p>
        </p:txBody>
      </p:sp>
      <p:sp>
        <p:nvSpPr>
          <p:cNvPr id="46" name="Textfeld 45"/>
          <p:cNvSpPr txBox="1"/>
          <p:nvPr/>
        </p:nvSpPr>
        <p:spPr>
          <a:xfrm>
            <a:off x="2206040" y="4153530"/>
            <a:ext cx="10843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Patent value =</a:t>
            </a:r>
          </a:p>
        </p:txBody>
      </p:sp>
      <p:cxnSp>
        <p:nvCxnSpPr>
          <p:cNvPr id="47" name="Gerade Verbindung 46"/>
          <p:cNvCxnSpPr/>
          <p:nvPr/>
        </p:nvCxnSpPr>
        <p:spPr bwMode="auto">
          <a:xfrm>
            <a:off x="2298800" y="4399751"/>
            <a:ext cx="1692000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Textfeld 47"/>
          <p:cNvSpPr txBox="1"/>
          <p:nvPr/>
        </p:nvSpPr>
        <p:spPr>
          <a:xfrm>
            <a:off x="4036520" y="4153530"/>
            <a:ext cx="1988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Advantages / Disadvantages</a:t>
            </a:r>
          </a:p>
        </p:txBody>
      </p:sp>
      <p:cxnSp>
        <p:nvCxnSpPr>
          <p:cNvPr id="49" name="Gerade Verbindung 48"/>
          <p:cNvCxnSpPr/>
          <p:nvPr/>
        </p:nvCxnSpPr>
        <p:spPr bwMode="auto">
          <a:xfrm>
            <a:off x="4129280" y="4399751"/>
            <a:ext cx="1872000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Textfeld 49"/>
          <p:cNvSpPr txBox="1"/>
          <p:nvPr/>
        </p:nvSpPr>
        <p:spPr>
          <a:xfrm>
            <a:off x="6101540" y="4153529"/>
            <a:ext cx="10357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Effort needed</a:t>
            </a:r>
          </a:p>
        </p:txBody>
      </p:sp>
      <p:cxnSp>
        <p:nvCxnSpPr>
          <p:cNvPr id="51" name="Gerade Verbindung 50"/>
          <p:cNvCxnSpPr/>
          <p:nvPr/>
        </p:nvCxnSpPr>
        <p:spPr bwMode="auto">
          <a:xfrm>
            <a:off x="6194300" y="4399750"/>
            <a:ext cx="2160000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Textfeld 51"/>
          <p:cNvSpPr txBox="1"/>
          <p:nvPr/>
        </p:nvSpPr>
        <p:spPr>
          <a:xfrm>
            <a:off x="2218335" y="4410302"/>
            <a:ext cx="177246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Value of recent other portfolio transaction adjusted by multiples</a:t>
            </a:r>
          </a:p>
        </p:txBody>
      </p:sp>
      <p:sp>
        <p:nvSpPr>
          <p:cNvPr id="53" name="Textfeld 52"/>
          <p:cNvSpPr txBox="1"/>
          <p:nvPr/>
        </p:nvSpPr>
        <p:spPr>
          <a:xfrm>
            <a:off x="4056129" y="4410301"/>
            <a:ext cx="205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TKTypeMedium" panose="020B0606040502020204" pitchFamily="34" charset="0"/>
              <a:buChar char="+"/>
            </a:pPr>
            <a:r>
              <a:rPr lang="en-US" sz="1100" dirty="0"/>
              <a:t>Future use is considered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en-US" sz="1100" dirty="0"/>
              <a:t>Deep knowledge about his-</a:t>
            </a:r>
            <a:r>
              <a:rPr lang="en-US" sz="1100" dirty="0" err="1"/>
              <a:t>torical</a:t>
            </a:r>
            <a:r>
              <a:rPr lang="en-US" sz="1100" dirty="0"/>
              <a:t> transactions  needed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6113835" y="4410301"/>
            <a:ext cx="225881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Offer patent to market</a:t>
            </a:r>
          </a:p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Collect information about comparable transactions</a:t>
            </a:r>
          </a:p>
        </p:txBody>
      </p:sp>
      <p:sp>
        <p:nvSpPr>
          <p:cNvPr id="56" name="Textfeld 55"/>
          <p:cNvSpPr txBox="1"/>
          <p:nvPr/>
        </p:nvSpPr>
        <p:spPr>
          <a:xfrm>
            <a:off x="2206040" y="5342170"/>
            <a:ext cx="10843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Patent value =</a:t>
            </a:r>
          </a:p>
        </p:txBody>
      </p:sp>
      <p:cxnSp>
        <p:nvCxnSpPr>
          <p:cNvPr id="57" name="Gerade Verbindung 56"/>
          <p:cNvCxnSpPr/>
          <p:nvPr/>
        </p:nvCxnSpPr>
        <p:spPr bwMode="auto">
          <a:xfrm>
            <a:off x="2298800" y="5588391"/>
            <a:ext cx="1692000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8" name="Textfeld 57"/>
          <p:cNvSpPr txBox="1"/>
          <p:nvPr/>
        </p:nvSpPr>
        <p:spPr>
          <a:xfrm>
            <a:off x="4036520" y="5342170"/>
            <a:ext cx="1988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Advantages / Disadvantages</a:t>
            </a:r>
          </a:p>
        </p:txBody>
      </p:sp>
      <p:cxnSp>
        <p:nvCxnSpPr>
          <p:cNvPr id="59" name="Gerade Verbindung 58"/>
          <p:cNvCxnSpPr/>
          <p:nvPr/>
        </p:nvCxnSpPr>
        <p:spPr bwMode="auto">
          <a:xfrm>
            <a:off x="4129280" y="5588391"/>
            <a:ext cx="1872000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0" name="Textfeld 59"/>
          <p:cNvSpPr txBox="1"/>
          <p:nvPr/>
        </p:nvSpPr>
        <p:spPr>
          <a:xfrm>
            <a:off x="6101540" y="5342169"/>
            <a:ext cx="10357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Effort needed</a:t>
            </a:r>
          </a:p>
        </p:txBody>
      </p:sp>
      <p:cxnSp>
        <p:nvCxnSpPr>
          <p:cNvPr id="61" name="Gerade Verbindung 60"/>
          <p:cNvCxnSpPr/>
          <p:nvPr/>
        </p:nvCxnSpPr>
        <p:spPr bwMode="auto">
          <a:xfrm>
            <a:off x="6194300" y="5588390"/>
            <a:ext cx="936000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2" name="Textfeld 61"/>
          <p:cNvSpPr txBox="1"/>
          <p:nvPr/>
        </p:nvSpPr>
        <p:spPr>
          <a:xfrm>
            <a:off x="2218335" y="5598942"/>
            <a:ext cx="177246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Real option value of patent taking into account future options</a:t>
            </a:r>
          </a:p>
        </p:txBody>
      </p:sp>
      <p:sp>
        <p:nvSpPr>
          <p:cNvPr id="63" name="Textfeld 62"/>
          <p:cNvSpPr txBox="1"/>
          <p:nvPr/>
        </p:nvSpPr>
        <p:spPr>
          <a:xfrm>
            <a:off x="4056129" y="5598941"/>
            <a:ext cx="205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TKTypeMedium" panose="020B0606040502020204" pitchFamily="34" charset="0"/>
              <a:buChar char="+"/>
            </a:pPr>
            <a:r>
              <a:rPr lang="en-US" sz="1100" dirty="0"/>
              <a:t>Low starting cash-flows and high risks can be assessed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en-US" sz="1100" dirty="0"/>
              <a:t>Raw data difficult to assess</a:t>
            </a:r>
          </a:p>
        </p:txBody>
      </p:sp>
      <p:sp>
        <p:nvSpPr>
          <p:cNvPr id="64" name="Textfeld 63"/>
          <p:cNvSpPr txBox="1"/>
          <p:nvPr/>
        </p:nvSpPr>
        <p:spPr>
          <a:xfrm>
            <a:off x="6113835" y="5598941"/>
            <a:ext cx="2258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Difficult calculation, many parameters</a:t>
            </a:r>
          </a:p>
        </p:txBody>
      </p:sp>
      <p:cxnSp>
        <p:nvCxnSpPr>
          <p:cNvPr id="26" name="Gerade Verbindung 25"/>
          <p:cNvCxnSpPr/>
          <p:nvPr/>
        </p:nvCxnSpPr>
        <p:spPr bwMode="auto">
          <a:xfrm>
            <a:off x="2298800" y="2040403"/>
            <a:ext cx="1692000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Gerade Verbindung 27"/>
          <p:cNvCxnSpPr/>
          <p:nvPr/>
        </p:nvCxnSpPr>
        <p:spPr bwMode="auto">
          <a:xfrm>
            <a:off x="4129280" y="2040403"/>
            <a:ext cx="1872000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Gerade Verbindung 29"/>
          <p:cNvCxnSpPr/>
          <p:nvPr/>
        </p:nvCxnSpPr>
        <p:spPr bwMode="auto">
          <a:xfrm>
            <a:off x="6194300" y="2040402"/>
            <a:ext cx="2160000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Gerade Verbindung 36"/>
          <p:cNvCxnSpPr/>
          <p:nvPr/>
        </p:nvCxnSpPr>
        <p:spPr bwMode="auto">
          <a:xfrm>
            <a:off x="2298800" y="3211111"/>
            <a:ext cx="1692000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Gerade Verbindung 38"/>
          <p:cNvCxnSpPr/>
          <p:nvPr/>
        </p:nvCxnSpPr>
        <p:spPr bwMode="auto">
          <a:xfrm>
            <a:off x="4129280" y="3211111"/>
            <a:ext cx="1872000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Gerade Verbindung 40"/>
          <p:cNvCxnSpPr/>
          <p:nvPr/>
        </p:nvCxnSpPr>
        <p:spPr bwMode="auto">
          <a:xfrm>
            <a:off x="6194300" y="3211110"/>
            <a:ext cx="936000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5" name="Textfeld 54"/>
          <p:cNvSpPr txBox="1"/>
          <p:nvPr/>
        </p:nvSpPr>
        <p:spPr>
          <a:xfrm>
            <a:off x="239515" y="1059070"/>
            <a:ext cx="1744901" cy="33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de-DE"/>
            </a:defPPr>
            <a:lvl1pPr algn="ctr">
              <a:lnSpc>
                <a:spcPct val="100000"/>
              </a:lnSpc>
              <a:spcAft>
                <a:spcPts val="0"/>
              </a:spcAft>
              <a:defRPr sz="1400">
                <a:solidFill>
                  <a:srgbClr val="00A0F5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600" dirty="0"/>
              <a:t>Why IP Valuation ?</a:t>
            </a:r>
          </a:p>
        </p:txBody>
      </p:sp>
      <p:cxnSp>
        <p:nvCxnSpPr>
          <p:cNvPr id="65" name="Gerade Verbindung 64"/>
          <p:cNvCxnSpPr/>
          <p:nvPr/>
        </p:nvCxnSpPr>
        <p:spPr>
          <a:xfrm>
            <a:off x="248462" y="1401489"/>
            <a:ext cx="1720038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65"/>
          <p:cNvCxnSpPr/>
          <p:nvPr/>
        </p:nvCxnSpPr>
        <p:spPr>
          <a:xfrm>
            <a:off x="2120900" y="1401489"/>
            <a:ext cx="6404278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feld 66"/>
          <p:cNvSpPr txBox="1"/>
          <p:nvPr/>
        </p:nvSpPr>
        <p:spPr>
          <a:xfrm>
            <a:off x="2120900" y="1059070"/>
            <a:ext cx="6404279" cy="33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de-DE"/>
            </a:defPPr>
            <a:lvl1pPr algn="ctr">
              <a:lnSpc>
                <a:spcPct val="100000"/>
              </a:lnSpc>
              <a:spcAft>
                <a:spcPts val="0"/>
              </a:spcAft>
              <a:defRPr sz="1400">
                <a:solidFill>
                  <a:srgbClr val="00A0F5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600" dirty="0"/>
              <a:t>Methods for IP Valuation</a:t>
            </a:r>
          </a:p>
        </p:txBody>
      </p:sp>
    </p:spTree>
    <p:extLst>
      <p:ext uri="{BB962C8B-B14F-4D97-AF65-F5344CB8AC3E}">
        <p14:creationId xmlns:p14="http://schemas.microsoft.com/office/powerpoint/2010/main" val="4018697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140658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716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/>
              <a:t>Have the business decide on IP: Within the Operative Patent Councils all IP decisions are taken by the Business Units, then handled by IP Services</a:t>
            </a:r>
          </a:p>
        </p:txBody>
      </p:sp>
      <p:sp>
        <p:nvSpPr>
          <p:cNvPr id="27" name="Abgerundetes Rechteck 26"/>
          <p:cNvSpPr/>
          <p:nvPr/>
        </p:nvSpPr>
        <p:spPr>
          <a:xfrm>
            <a:off x="910072" y="967550"/>
            <a:ext cx="6731865" cy="3189934"/>
          </a:xfrm>
          <a:prstGeom prst="roundRect">
            <a:avLst>
              <a:gd name="adj" fmla="val 2438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C00000"/>
                </a:solidFill>
              </a:rPr>
              <a:t>BUs</a:t>
            </a:r>
          </a:p>
          <a:p>
            <a:pPr marL="190500" indent="-1905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C00000"/>
                </a:solidFill>
              </a:rPr>
              <a:t>Own IP economically</a:t>
            </a:r>
          </a:p>
          <a:p>
            <a:pPr marL="190500" indent="-1905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C00000"/>
                </a:solidFill>
              </a:rPr>
              <a:t>Decide about IP coverage</a:t>
            </a:r>
          </a:p>
        </p:txBody>
      </p:sp>
      <p:sp>
        <p:nvSpPr>
          <p:cNvPr id="59" name="Inhaltsplatzhalter 2"/>
          <p:cNvSpPr txBox="1">
            <a:spLocks/>
          </p:cNvSpPr>
          <p:nvPr/>
        </p:nvSpPr>
        <p:spPr bwMode="auto">
          <a:xfrm>
            <a:off x="3632314" y="1235102"/>
            <a:ext cx="1423333" cy="38755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vert="horz" wrap="square" lIns="72000" tIns="36000" rIns="36000" bIns="3600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Char char="•"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71450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¡"/>
              <a:defRPr sz="1400">
                <a:solidFill>
                  <a:srgbClr val="000000"/>
                </a:solidFill>
                <a:latin typeface="+mn-lt"/>
              </a:defRPr>
            </a:lvl2pPr>
            <a:lvl3pPr marL="3556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3pPr>
            <a:lvl4pPr marL="531813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4pPr>
            <a:lvl5pPr marL="7159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5pPr>
            <a:lvl6pPr marL="11731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6pPr>
            <a:lvl7pPr marL="16303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7pPr>
            <a:lvl8pPr marL="20875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8pPr>
            <a:lvl9pPr marL="25447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9pPr>
          </a:lstStyle>
          <a:p>
            <a:pPr marL="0" indent="0">
              <a:buClr>
                <a:srgbClr val="D9DEE8"/>
              </a:buClr>
              <a:buFont typeface="TKTypeMedium" pitchFamily="34" charset="0"/>
              <a:buNone/>
            </a:pPr>
            <a:r>
              <a:rPr lang="en-US" b="1" kern="0" dirty="0">
                <a:solidFill>
                  <a:srgbClr val="4B5564"/>
                </a:solidFill>
              </a:rPr>
              <a:t>Head of R&amp;D</a:t>
            </a:r>
          </a:p>
        </p:txBody>
      </p:sp>
      <p:sp>
        <p:nvSpPr>
          <p:cNvPr id="60" name="Inhaltsplatzhalter 2"/>
          <p:cNvSpPr txBox="1">
            <a:spLocks/>
          </p:cNvSpPr>
          <p:nvPr/>
        </p:nvSpPr>
        <p:spPr bwMode="auto">
          <a:xfrm>
            <a:off x="5604826" y="1235102"/>
            <a:ext cx="1423333" cy="38755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vert="horz" wrap="square" lIns="72000" tIns="36000" rIns="36000" bIns="3600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Char char="•"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71450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¡"/>
              <a:defRPr sz="1400">
                <a:solidFill>
                  <a:srgbClr val="000000"/>
                </a:solidFill>
                <a:latin typeface="+mn-lt"/>
              </a:defRPr>
            </a:lvl2pPr>
            <a:lvl3pPr marL="3556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3pPr>
            <a:lvl4pPr marL="531813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4pPr>
            <a:lvl5pPr marL="7159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5pPr>
            <a:lvl6pPr marL="11731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6pPr>
            <a:lvl7pPr marL="16303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7pPr>
            <a:lvl8pPr marL="20875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8pPr>
            <a:lvl9pPr marL="25447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9pPr>
          </a:lstStyle>
          <a:p>
            <a:pPr marL="0" indent="0">
              <a:buClr>
                <a:srgbClr val="D9DEE8"/>
              </a:buClr>
              <a:buFont typeface="TKTypeMedium" pitchFamily="34" charset="0"/>
              <a:buNone/>
            </a:pPr>
            <a:r>
              <a:rPr lang="en-US" b="1" kern="0" dirty="0">
                <a:solidFill>
                  <a:srgbClr val="4B5564"/>
                </a:solidFill>
              </a:rPr>
              <a:t>Head of M&amp;S</a:t>
            </a:r>
          </a:p>
        </p:txBody>
      </p:sp>
      <p:sp>
        <p:nvSpPr>
          <p:cNvPr id="61" name="Inhaltsplatzhalter 2"/>
          <p:cNvSpPr txBox="1">
            <a:spLocks/>
          </p:cNvSpPr>
          <p:nvPr/>
        </p:nvSpPr>
        <p:spPr bwMode="auto">
          <a:xfrm>
            <a:off x="3632314" y="1731206"/>
            <a:ext cx="1423333" cy="387558"/>
          </a:xfrm>
          <a:prstGeom prst="rect">
            <a:avLst/>
          </a:prstGeom>
          <a:solidFill>
            <a:schemeClr val="tx2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vert="horz" wrap="square" lIns="72000" tIns="36000" rIns="36000" bIns="3600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Char char="•"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71450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¡"/>
              <a:defRPr sz="1400">
                <a:solidFill>
                  <a:srgbClr val="000000"/>
                </a:solidFill>
                <a:latin typeface="+mn-lt"/>
              </a:defRPr>
            </a:lvl2pPr>
            <a:lvl3pPr marL="3556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3pPr>
            <a:lvl4pPr marL="531813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4pPr>
            <a:lvl5pPr marL="7159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5pPr>
            <a:lvl6pPr marL="11731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6pPr>
            <a:lvl7pPr marL="16303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7pPr>
            <a:lvl8pPr marL="20875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8pPr>
            <a:lvl9pPr marL="25447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9pPr>
          </a:lstStyle>
          <a:p>
            <a:pPr marL="0" indent="0">
              <a:buClr>
                <a:srgbClr val="D9DEE8"/>
              </a:buClr>
              <a:buFont typeface="TKTypeMedium" pitchFamily="34" charset="0"/>
              <a:buNone/>
            </a:pPr>
            <a:r>
              <a:rPr lang="en-US" b="1" kern="0" dirty="0">
                <a:solidFill>
                  <a:srgbClr val="4B5564"/>
                </a:solidFill>
              </a:rPr>
              <a:t>IP Coordinator</a:t>
            </a:r>
          </a:p>
        </p:txBody>
      </p:sp>
      <p:sp>
        <p:nvSpPr>
          <p:cNvPr id="62" name="Inhaltsplatzhalter 2"/>
          <p:cNvSpPr txBox="1">
            <a:spLocks/>
          </p:cNvSpPr>
          <p:nvPr/>
        </p:nvSpPr>
        <p:spPr bwMode="auto">
          <a:xfrm>
            <a:off x="5604826" y="1731206"/>
            <a:ext cx="1423333" cy="387558"/>
          </a:xfrm>
          <a:prstGeom prst="rect">
            <a:avLst/>
          </a:prstGeom>
          <a:solidFill>
            <a:schemeClr val="tx2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vert="horz" wrap="square" lIns="72000" tIns="36000" rIns="36000" bIns="3600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Char char="•"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71450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¡"/>
              <a:defRPr sz="1400">
                <a:solidFill>
                  <a:srgbClr val="000000"/>
                </a:solidFill>
                <a:latin typeface="+mn-lt"/>
              </a:defRPr>
            </a:lvl2pPr>
            <a:lvl3pPr marL="3556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3pPr>
            <a:lvl4pPr marL="531813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4pPr>
            <a:lvl5pPr marL="7159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5pPr>
            <a:lvl6pPr marL="11731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6pPr>
            <a:lvl7pPr marL="16303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7pPr>
            <a:lvl8pPr marL="20875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8pPr>
            <a:lvl9pPr marL="25447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9pPr>
          </a:lstStyle>
          <a:p>
            <a:pPr marL="0" indent="0">
              <a:buClr>
                <a:srgbClr val="D9DEE8"/>
              </a:buClr>
              <a:buFont typeface="TKTypeMedium" pitchFamily="34" charset="0"/>
              <a:buNone/>
            </a:pPr>
            <a:r>
              <a:rPr lang="en-US" b="1" kern="0" dirty="0">
                <a:solidFill>
                  <a:srgbClr val="4B5564"/>
                </a:solidFill>
              </a:rPr>
              <a:t>TM Coordinator *</a:t>
            </a:r>
          </a:p>
        </p:txBody>
      </p:sp>
      <p:sp>
        <p:nvSpPr>
          <p:cNvPr id="4" name="Rechteck 3"/>
          <p:cNvSpPr/>
          <p:nvPr/>
        </p:nvSpPr>
        <p:spPr>
          <a:xfrm>
            <a:off x="3550157" y="1100354"/>
            <a:ext cx="3926449" cy="1094675"/>
          </a:xfrm>
          <a:prstGeom prst="rect">
            <a:avLst/>
          </a:prstGeom>
          <a:noFill/>
          <a:ln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1600" dirty="0" err="1">
              <a:solidFill>
                <a:srgbClr val="4B5564"/>
              </a:solidFill>
            </a:endParaRPr>
          </a:p>
        </p:txBody>
      </p:sp>
      <p:sp>
        <p:nvSpPr>
          <p:cNvPr id="64" name="Inhaltsplatzhalter 2"/>
          <p:cNvSpPr txBox="1">
            <a:spLocks/>
          </p:cNvSpPr>
          <p:nvPr/>
        </p:nvSpPr>
        <p:spPr bwMode="auto">
          <a:xfrm>
            <a:off x="1195349" y="2141298"/>
            <a:ext cx="1918933" cy="438233"/>
          </a:xfrm>
          <a:prstGeom prst="homePlate">
            <a:avLst>
              <a:gd name="adj" fmla="val 21423"/>
            </a:avLst>
          </a:prstGeom>
          <a:solidFill>
            <a:schemeClr val="accent4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vert="horz" wrap="square" lIns="72000" tIns="36000" rIns="36000" bIns="3600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Char char="•"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71450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¡"/>
              <a:defRPr sz="1400">
                <a:solidFill>
                  <a:srgbClr val="000000"/>
                </a:solidFill>
                <a:latin typeface="+mn-lt"/>
              </a:defRPr>
            </a:lvl2pPr>
            <a:lvl3pPr marL="3556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3pPr>
            <a:lvl4pPr marL="531813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4pPr>
            <a:lvl5pPr marL="7159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5pPr>
            <a:lvl6pPr marL="11731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6pPr>
            <a:lvl7pPr marL="16303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7pPr>
            <a:lvl8pPr marL="20875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8pPr>
            <a:lvl9pPr marL="25447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9pPr>
          </a:lstStyle>
          <a:p>
            <a:pPr marL="0" indent="0">
              <a:buClr>
                <a:srgbClr val="D9DEE8"/>
              </a:buClr>
              <a:buFont typeface="TKTypeMedium" pitchFamily="34" charset="0"/>
              <a:buNone/>
            </a:pPr>
            <a:r>
              <a:rPr lang="en-US" b="1" kern="0" dirty="0">
                <a:solidFill>
                  <a:srgbClr val="4B5564"/>
                </a:solidFill>
              </a:rPr>
              <a:t>Typical organizational embedment</a:t>
            </a:r>
          </a:p>
        </p:txBody>
      </p:sp>
      <p:sp>
        <p:nvSpPr>
          <p:cNvPr id="65" name="Inhaltsplatzhalter 2"/>
          <p:cNvSpPr txBox="1">
            <a:spLocks/>
          </p:cNvSpPr>
          <p:nvPr/>
        </p:nvSpPr>
        <p:spPr bwMode="auto">
          <a:xfrm>
            <a:off x="1195349" y="2632189"/>
            <a:ext cx="1918933" cy="438233"/>
          </a:xfrm>
          <a:prstGeom prst="homePlate">
            <a:avLst>
              <a:gd name="adj" fmla="val 21423"/>
            </a:avLst>
          </a:prstGeom>
          <a:solidFill>
            <a:schemeClr val="accent4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vert="horz" wrap="square" lIns="72000" tIns="36000" rIns="36000" bIns="36000" numCol="1" anchor="ctr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indent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9DEE8"/>
              </a:buClr>
              <a:buSzPct val="85000"/>
              <a:buFont typeface="TKTypeMedium" pitchFamily="34" charset="0"/>
              <a:buNone/>
              <a:defRPr sz="1400" b="1" kern="0"/>
            </a:lvl1pPr>
            <a:lvl2pPr marL="171450" indent="-1698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¡"/>
              <a:defRPr sz="1400">
                <a:solidFill>
                  <a:srgbClr val="000000"/>
                </a:solidFill>
              </a:defRPr>
            </a:lvl2pPr>
            <a:lvl3pPr marL="355600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3pPr>
            <a:lvl4pPr marL="531813" indent="-1746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4pPr>
            <a:lvl5pPr marL="715963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5pPr>
            <a:lvl6pPr marL="11731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6pPr>
            <a:lvl7pPr marL="16303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7pPr>
            <a:lvl8pPr marL="20875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8pPr>
            <a:lvl9pPr marL="25447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9pPr>
          </a:lstStyle>
          <a:p>
            <a:r>
              <a:rPr lang="en-US" dirty="0">
                <a:solidFill>
                  <a:srgbClr val="4B5564"/>
                </a:solidFill>
              </a:rPr>
              <a:t>Main contact points within BU</a:t>
            </a:r>
          </a:p>
        </p:txBody>
      </p:sp>
      <p:sp>
        <p:nvSpPr>
          <p:cNvPr id="66" name="Inhaltsplatzhalter 2"/>
          <p:cNvSpPr txBox="1">
            <a:spLocks/>
          </p:cNvSpPr>
          <p:nvPr/>
        </p:nvSpPr>
        <p:spPr bwMode="auto">
          <a:xfrm>
            <a:off x="1195349" y="3144112"/>
            <a:ext cx="1918933" cy="438233"/>
          </a:xfrm>
          <a:prstGeom prst="homePlate">
            <a:avLst>
              <a:gd name="adj" fmla="val 19561"/>
            </a:avLst>
          </a:prstGeom>
          <a:solidFill>
            <a:schemeClr val="accent4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vert="horz" wrap="square" lIns="72000" tIns="36000" rIns="36000" bIns="3600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Char char="•"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71450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¡"/>
              <a:defRPr sz="1400">
                <a:solidFill>
                  <a:srgbClr val="000000"/>
                </a:solidFill>
                <a:latin typeface="+mn-lt"/>
              </a:defRPr>
            </a:lvl2pPr>
            <a:lvl3pPr marL="3556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3pPr>
            <a:lvl4pPr marL="531813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4pPr>
            <a:lvl5pPr marL="7159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5pPr>
            <a:lvl6pPr marL="11731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6pPr>
            <a:lvl7pPr marL="16303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7pPr>
            <a:lvl8pPr marL="20875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8pPr>
            <a:lvl9pPr marL="25447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9pPr>
          </a:lstStyle>
          <a:p>
            <a:pPr marL="0" indent="0">
              <a:buClr>
                <a:srgbClr val="D9DEE8"/>
              </a:buClr>
              <a:buFont typeface="TKTypeMedium" pitchFamily="34" charset="0"/>
              <a:buNone/>
            </a:pPr>
            <a:r>
              <a:rPr lang="en-US" b="1" kern="0" dirty="0">
                <a:solidFill>
                  <a:srgbClr val="4B5564"/>
                </a:solidFill>
              </a:rPr>
              <a:t>Responsibility                         within OPC</a:t>
            </a:r>
          </a:p>
        </p:txBody>
      </p:sp>
      <p:sp>
        <p:nvSpPr>
          <p:cNvPr id="67" name="Inhaltsplatzhalter 2"/>
          <p:cNvSpPr txBox="1">
            <a:spLocks/>
          </p:cNvSpPr>
          <p:nvPr/>
        </p:nvSpPr>
        <p:spPr bwMode="auto">
          <a:xfrm>
            <a:off x="1195349" y="3694377"/>
            <a:ext cx="1918933" cy="438233"/>
          </a:xfrm>
          <a:prstGeom prst="homePlate">
            <a:avLst>
              <a:gd name="adj" fmla="val 17700"/>
            </a:avLst>
          </a:prstGeom>
          <a:solidFill>
            <a:schemeClr val="accent4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vert="horz" wrap="square" lIns="72000" tIns="36000" rIns="36000" bIns="3600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Char char="•"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71450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¡"/>
              <a:defRPr sz="1400">
                <a:solidFill>
                  <a:srgbClr val="000000"/>
                </a:solidFill>
                <a:latin typeface="+mn-lt"/>
              </a:defRPr>
            </a:lvl2pPr>
            <a:lvl3pPr marL="3556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3pPr>
            <a:lvl4pPr marL="531813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4pPr>
            <a:lvl5pPr marL="7159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5pPr>
            <a:lvl6pPr marL="11731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6pPr>
            <a:lvl7pPr marL="16303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7pPr>
            <a:lvl8pPr marL="20875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8pPr>
            <a:lvl9pPr marL="25447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9pPr>
          </a:lstStyle>
          <a:p>
            <a:pPr marL="0" indent="0">
              <a:buClr>
                <a:srgbClr val="D9DEE8"/>
              </a:buClr>
              <a:buFont typeface="TKTypeMedium" pitchFamily="34" charset="0"/>
              <a:buNone/>
            </a:pPr>
            <a:r>
              <a:rPr lang="en-US" b="1" kern="0" dirty="0">
                <a:solidFill>
                  <a:srgbClr val="4B5564"/>
                </a:solidFill>
              </a:rPr>
              <a:t>Primary contact with       IPS-organization</a:t>
            </a:r>
          </a:p>
        </p:txBody>
      </p:sp>
      <p:sp>
        <p:nvSpPr>
          <p:cNvPr id="68" name="Inhaltsplatzhalter 2"/>
          <p:cNvSpPr txBox="1">
            <a:spLocks/>
          </p:cNvSpPr>
          <p:nvPr/>
        </p:nvSpPr>
        <p:spPr bwMode="auto">
          <a:xfrm>
            <a:off x="3632314" y="2195029"/>
            <a:ext cx="142333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Char char="•"/>
              <a:defRPr sz="1400">
                <a:solidFill>
                  <a:srgbClr val="000000"/>
                </a:solidFill>
              </a:defRPr>
            </a:lvl1pPr>
            <a:lvl2pPr marL="122238" lvl="1" indent="-1206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00000"/>
              <a:buFont typeface="Arial" panose="020B0604020202020204" pitchFamily="34" charset="0"/>
              <a:buChar char="•"/>
              <a:defRPr sz="1000" kern="0"/>
            </a:lvl2pPr>
            <a:lvl3pPr marL="274638" lvl="2" indent="-146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00000"/>
              <a:buFont typeface="Symbol" panose="05050102010706020507" pitchFamily="18" charset="2"/>
              <a:buChar char="-"/>
              <a:defRPr sz="1000" kern="0"/>
            </a:lvl3pPr>
            <a:lvl4pPr marL="531813" indent="-1746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4pPr>
            <a:lvl5pPr marL="715963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5pPr>
            <a:lvl6pPr marL="11731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6pPr>
            <a:lvl7pPr marL="16303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7pPr>
            <a:lvl8pPr marL="20875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8pPr>
            <a:lvl9pPr marL="25447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9pPr>
          </a:lstStyle>
          <a:p>
            <a:pPr marL="173038" lvl="1" indent="-171450">
              <a:buClr>
                <a:srgbClr val="00A0F5"/>
              </a:buClr>
            </a:pPr>
            <a:r>
              <a:rPr lang="en-US" sz="1400" dirty="0">
                <a:solidFill>
                  <a:srgbClr val="4B5564"/>
                </a:solidFill>
              </a:rPr>
              <a:t>Part of R&amp;D/TIS organization</a:t>
            </a:r>
            <a:endParaRPr lang="en-US" sz="1200" dirty="0">
              <a:solidFill>
                <a:srgbClr val="4B5564"/>
              </a:solidFill>
            </a:endParaRPr>
          </a:p>
        </p:txBody>
      </p:sp>
      <p:sp>
        <p:nvSpPr>
          <p:cNvPr id="69" name="Inhaltsplatzhalter 2"/>
          <p:cNvSpPr txBox="1">
            <a:spLocks/>
          </p:cNvSpPr>
          <p:nvPr/>
        </p:nvSpPr>
        <p:spPr bwMode="auto">
          <a:xfrm>
            <a:off x="5604826" y="2195029"/>
            <a:ext cx="174840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Char char="•"/>
              <a:defRPr sz="1400">
                <a:solidFill>
                  <a:srgbClr val="000000"/>
                </a:solidFill>
              </a:defRPr>
            </a:lvl1pPr>
            <a:lvl2pPr marL="122238" lvl="1" indent="-1206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00000"/>
              <a:buFont typeface="Arial" panose="020B0604020202020204" pitchFamily="34" charset="0"/>
              <a:buChar char="•"/>
              <a:defRPr sz="1000" kern="0"/>
            </a:lvl2pPr>
            <a:lvl3pPr marL="274638" lvl="2" indent="-146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00000"/>
              <a:buFont typeface="Symbol" panose="05050102010706020507" pitchFamily="18" charset="2"/>
              <a:buChar char="-"/>
              <a:defRPr sz="1000" kern="0"/>
            </a:lvl3pPr>
            <a:lvl4pPr marL="531813" indent="-1746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4pPr>
            <a:lvl5pPr marL="715963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5pPr>
            <a:lvl6pPr marL="11731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6pPr>
            <a:lvl7pPr marL="16303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7pPr>
            <a:lvl8pPr marL="20875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8pPr>
            <a:lvl9pPr marL="25447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9pPr>
          </a:lstStyle>
          <a:p>
            <a:pPr marL="173038" lvl="1" indent="-171450">
              <a:buClr>
                <a:srgbClr val="00A0F5"/>
              </a:buClr>
            </a:pPr>
            <a:r>
              <a:rPr lang="en-US" sz="1400" dirty="0">
                <a:solidFill>
                  <a:srgbClr val="4B5564"/>
                </a:solidFill>
              </a:rPr>
              <a:t>Part of M&amp;S, COM or PLM organization</a:t>
            </a:r>
            <a:endParaRPr lang="en-US" sz="1200" dirty="0">
              <a:solidFill>
                <a:srgbClr val="4B5564"/>
              </a:solidFill>
            </a:endParaRPr>
          </a:p>
        </p:txBody>
      </p:sp>
      <p:sp>
        <p:nvSpPr>
          <p:cNvPr id="70" name="Inhaltsplatzhalter 2"/>
          <p:cNvSpPr txBox="1">
            <a:spLocks/>
          </p:cNvSpPr>
          <p:nvPr/>
        </p:nvSpPr>
        <p:spPr bwMode="auto">
          <a:xfrm>
            <a:off x="3632314" y="2650058"/>
            <a:ext cx="142333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Char char="•"/>
              <a:defRPr sz="1400">
                <a:solidFill>
                  <a:srgbClr val="000000"/>
                </a:solidFill>
              </a:defRPr>
            </a:lvl1pPr>
            <a:lvl2pPr marL="122238" lvl="1" indent="-1206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00000"/>
              <a:buFont typeface="Arial" panose="020B0604020202020204" pitchFamily="34" charset="0"/>
              <a:buChar char="•"/>
              <a:defRPr sz="1000" kern="0"/>
            </a:lvl2pPr>
            <a:lvl3pPr marL="274638" lvl="2" indent="-146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00000"/>
              <a:buFont typeface="Symbol" panose="05050102010706020507" pitchFamily="18" charset="2"/>
              <a:buChar char="-"/>
              <a:defRPr sz="1000" kern="0"/>
            </a:lvl3pPr>
            <a:lvl4pPr marL="531813" indent="-1746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4pPr>
            <a:lvl5pPr marL="715963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5pPr>
            <a:lvl6pPr marL="11731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6pPr>
            <a:lvl7pPr marL="16303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7pPr>
            <a:lvl8pPr marL="20875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8pPr>
            <a:lvl9pPr marL="25447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9pPr>
          </a:lstStyle>
          <a:p>
            <a:pPr marL="173038" lvl="1" indent="-171450">
              <a:buClr>
                <a:srgbClr val="00A0F5"/>
              </a:buClr>
            </a:pPr>
            <a:r>
              <a:rPr lang="en-US" sz="1400" dirty="0">
                <a:solidFill>
                  <a:srgbClr val="4B5564"/>
                </a:solidFill>
              </a:rPr>
              <a:t>Contact to all inventors</a:t>
            </a:r>
            <a:endParaRPr lang="en-US" sz="1200" dirty="0">
              <a:solidFill>
                <a:srgbClr val="4B5564"/>
              </a:solidFill>
            </a:endParaRPr>
          </a:p>
        </p:txBody>
      </p:sp>
      <p:sp>
        <p:nvSpPr>
          <p:cNvPr id="71" name="Inhaltsplatzhalter 2"/>
          <p:cNvSpPr txBox="1">
            <a:spLocks/>
          </p:cNvSpPr>
          <p:nvPr/>
        </p:nvSpPr>
        <p:spPr bwMode="auto">
          <a:xfrm>
            <a:off x="5604826" y="2650058"/>
            <a:ext cx="174840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Char char="•"/>
              <a:defRPr sz="1400">
                <a:solidFill>
                  <a:srgbClr val="000000"/>
                </a:solidFill>
              </a:defRPr>
            </a:lvl1pPr>
            <a:lvl2pPr marL="122238" lvl="1" indent="-1206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00000"/>
              <a:buFont typeface="Arial" panose="020B0604020202020204" pitchFamily="34" charset="0"/>
              <a:buChar char="•"/>
              <a:defRPr sz="1000" kern="0"/>
            </a:lvl2pPr>
            <a:lvl3pPr marL="274638" lvl="2" indent="-146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00000"/>
              <a:buFont typeface="Symbol" panose="05050102010706020507" pitchFamily="18" charset="2"/>
              <a:buChar char="-"/>
              <a:defRPr sz="1000" kern="0"/>
            </a:lvl3pPr>
            <a:lvl4pPr marL="531813" indent="-1746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4pPr>
            <a:lvl5pPr marL="715963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5pPr>
            <a:lvl6pPr marL="11731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6pPr>
            <a:lvl7pPr marL="16303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7pPr>
            <a:lvl8pPr marL="20875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8pPr>
            <a:lvl9pPr marL="25447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9pPr>
          </a:lstStyle>
          <a:p>
            <a:pPr marL="173038" lvl="1" indent="-171450">
              <a:buClr>
                <a:srgbClr val="00A0F5"/>
              </a:buClr>
            </a:pPr>
            <a:r>
              <a:rPr lang="en-US" sz="1400" dirty="0">
                <a:solidFill>
                  <a:srgbClr val="4B5564"/>
                </a:solidFill>
              </a:rPr>
              <a:t>Contact to M&amp;S,   COM &amp; PLM people</a:t>
            </a:r>
            <a:endParaRPr lang="en-US" sz="1200" dirty="0">
              <a:solidFill>
                <a:srgbClr val="4B5564"/>
              </a:solidFill>
            </a:endParaRPr>
          </a:p>
        </p:txBody>
      </p:sp>
      <p:sp>
        <p:nvSpPr>
          <p:cNvPr id="72" name="Inhaltsplatzhalter 2"/>
          <p:cNvSpPr txBox="1">
            <a:spLocks/>
          </p:cNvSpPr>
          <p:nvPr/>
        </p:nvSpPr>
        <p:spPr bwMode="auto">
          <a:xfrm>
            <a:off x="3632314" y="3102606"/>
            <a:ext cx="142333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Char char="•"/>
              <a:defRPr sz="1400">
                <a:solidFill>
                  <a:srgbClr val="000000"/>
                </a:solidFill>
              </a:defRPr>
            </a:lvl1pPr>
            <a:lvl2pPr marL="122238" lvl="1" indent="-1206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00000"/>
              <a:buFont typeface="Arial" panose="020B0604020202020204" pitchFamily="34" charset="0"/>
              <a:buChar char="•"/>
              <a:defRPr sz="1000" kern="0"/>
            </a:lvl2pPr>
            <a:lvl3pPr marL="274638" lvl="2" indent="-146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00000"/>
              <a:buFont typeface="Symbol" panose="05050102010706020507" pitchFamily="18" charset="2"/>
              <a:buChar char="-"/>
              <a:defRPr sz="1000" kern="0"/>
            </a:lvl3pPr>
            <a:lvl4pPr marL="531813" indent="-1746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4pPr>
            <a:lvl5pPr marL="715963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5pPr>
            <a:lvl6pPr marL="11731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6pPr>
            <a:lvl7pPr marL="16303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7pPr>
            <a:lvl8pPr marL="20875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8pPr>
            <a:lvl9pPr marL="25447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9pPr>
          </a:lstStyle>
          <a:p>
            <a:pPr marL="173038" lvl="1" indent="-171450">
              <a:buClr>
                <a:srgbClr val="00A0F5"/>
              </a:buClr>
            </a:pPr>
            <a:r>
              <a:rPr lang="en-US" sz="1400" dirty="0">
                <a:solidFill>
                  <a:srgbClr val="4B5564"/>
                </a:solidFill>
              </a:rPr>
              <a:t>Proposes patent decision to OPC</a:t>
            </a:r>
            <a:endParaRPr lang="en-US" sz="1200" dirty="0">
              <a:solidFill>
                <a:srgbClr val="4B5564"/>
              </a:solidFill>
            </a:endParaRPr>
          </a:p>
        </p:txBody>
      </p:sp>
      <p:sp>
        <p:nvSpPr>
          <p:cNvPr id="73" name="Inhaltsplatzhalter 2"/>
          <p:cNvSpPr txBox="1">
            <a:spLocks/>
          </p:cNvSpPr>
          <p:nvPr/>
        </p:nvSpPr>
        <p:spPr bwMode="auto">
          <a:xfrm>
            <a:off x="5604826" y="3102606"/>
            <a:ext cx="187178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Char char="•"/>
              <a:defRPr sz="1400">
                <a:solidFill>
                  <a:srgbClr val="000000"/>
                </a:solidFill>
              </a:defRPr>
            </a:lvl1pPr>
            <a:lvl2pPr marL="122238" lvl="1" indent="-1206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00000"/>
              <a:buFont typeface="Arial" panose="020B0604020202020204" pitchFamily="34" charset="0"/>
              <a:buChar char="•"/>
              <a:defRPr sz="1000" kern="0"/>
            </a:lvl2pPr>
            <a:lvl3pPr marL="274638" lvl="2" indent="-146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00000"/>
              <a:buFont typeface="Symbol" panose="05050102010706020507" pitchFamily="18" charset="2"/>
              <a:buChar char="-"/>
              <a:defRPr sz="1000" kern="0"/>
            </a:lvl3pPr>
            <a:lvl4pPr marL="531813" indent="-1746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4pPr>
            <a:lvl5pPr marL="715963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5pPr>
            <a:lvl6pPr marL="11731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6pPr>
            <a:lvl7pPr marL="16303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7pPr>
            <a:lvl8pPr marL="20875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8pPr>
            <a:lvl9pPr marL="25447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9pPr>
          </a:lstStyle>
          <a:p>
            <a:pPr marL="173038" lvl="1" indent="-171450">
              <a:buClr>
                <a:srgbClr val="00A0F5"/>
              </a:buClr>
            </a:pPr>
            <a:r>
              <a:rPr lang="en-US" sz="1400" dirty="0">
                <a:solidFill>
                  <a:srgbClr val="4B5564"/>
                </a:solidFill>
              </a:rPr>
              <a:t>Proposes trademark decision to OPC after approval from BA/COM</a:t>
            </a:r>
            <a:endParaRPr lang="en-US" sz="1200" dirty="0">
              <a:solidFill>
                <a:srgbClr val="4B5564"/>
              </a:solidFill>
            </a:endParaRPr>
          </a:p>
        </p:txBody>
      </p:sp>
      <p:sp>
        <p:nvSpPr>
          <p:cNvPr id="74" name="Inhaltsplatzhalter 2"/>
          <p:cNvSpPr txBox="1">
            <a:spLocks/>
          </p:cNvSpPr>
          <p:nvPr/>
        </p:nvSpPr>
        <p:spPr bwMode="auto">
          <a:xfrm>
            <a:off x="3632314" y="3726596"/>
            <a:ext cx="16134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Char char="•"/>
              <a:defRPr sz="1400">
                <a:solidFill>
                  <a:srgbClr val="000000"/>
                </a:solidFill>
              </a:defRPr>
            </a:lvl1pPr>
            <a:lvl2pPr marL="122238" lvl="1" indent="-1206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00000"/>
              <a:buFont typeface="Arial" panose="020B0604020202020204" pitchFamily="34" charset="0"/>
              <a:buChar char="•"/>
              <a:defRPr sz="1000" kern="0"/>
            </a:lvl2pPr>
            <a:lvl3pPr marL="274638" lvl="2" indent="-146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00000"/>
              <a:buFont typeface="Symbol" panose="05050102010706020507" pitchFamily="18" charset="2"/>
              <a:buChar char="-"/>
              <a:defRPr sz="1000" kern="0"/>
            </a:lvl3pPr>
            <a:lvl4pPr marL="531813" indent="-1746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4pPr>
            <a:lvl5pPr marL="715963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5pPr>
            <a:lvl6pPr marL="11731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6pPr>
            <a:lvl7pPr marL="16303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7pPr>
            <a:lvl8pPr marL="20875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8pPr>
            <a:lvl9pPr marL="25447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9pPr>
          </a:lstStyle>
          <a:p>
            <a:pPr marL="173038" lvl="1" indent="-171450">
              <a:buClr>
                <a:srgbClr val="00A0F5"/>
              </a:buClr>
            </a:pPr>
            <a:r>
              <a:rPr lang="en-US" sz="1400" dirty="0">
                <a:solidFill>
                  <a:srgbClr val="4B5564"/>
                </a:solidFill>
              </a:rPr>
              <a:t>Acts with patent lawyer within IPS</a:t>
            </a:r>
            <a:endParaRPr lang="en-US" sz="1200" dirty="0">
              <a:solidFill>
                <a:srgbClr val="4B5564"/>
              </a:solidFill>
            </a:endParaRPr>
          </a:p>
        </p:txBody>
      </p:sp>
      <p:sp>
        <p:nvSpPr>
          <p:cNvPr id="75" name="Inhaltsplatzhalter 2"/>
          <p:cNvSpPr txBox="1">
            <a:spLocks/>
          </p:cNvSpPr>
          <p:nvPr/>
        </p:nvSpPr>
        <p:spPr bwMode="auto">
          <a:xfrm>
            <a:off x="5604826" y="3726596"/>
            <a:ext cx="174840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Char char="•"/>
              <a:defRPr sz="1400">
                <a:solidFill>
                  <a:srgbClr val="000000"/>
                </a:solidFill>
              </a:defRPr>
            </a:lvl1pPr>
            <a:lvl2pPr marL="122238" lvl="1" indent="-1206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00000"/>
              <a:buFont typeface="Arial" panose="020B0604020202020204" pitchFamily="34" charset="0"/>
              <a:buChar char="•"/>
              <a:defRPr sz="1000" kern="0"/>
            </a:lvl2pPr>
            <a:lvl3pPr marL="274638" lvl="2" indent="-146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00000"/>
              <a:buFont typeface="Symbol" panose="05050102010706020507" pitchFamily="18" charset="2"/>
              <a:buChar char="-"/>
              <a:defRPr sz="1000" kern="0"/>
            </a:lvl3pPr>
            <a:lvl4pPr marL="531813" indent="-1746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4pPr>
            <a:lvl5pPr marL="715963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5pPr>
            <a:lvl6pPr marL="11731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6pPr>
            <a:lvl7pPr marL="16303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7pPr>
            <a:lvl8pPr marL="20875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8pPr>
            <a:lvl9pPr marL="2544763" indent="-18256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TKTypeMedium" pitchFamily="34" charset="0"/>
              <a:buChar char="–"/>
              <a:defRPr sz="1400">
                <a:solidFill>
                  <a:srgbClr val="000000"/>
                </a:solidFill>
              </a:defRPr>
            </a:lvl9pPr>
          </a:lstStyle>
          <a:p>
            <a:pPr marL="173038" lvl="1" indent="-171450">
              <a:buClr>
                <a:srgbClr val="00A0F5"/>
              </a:buClr>
            </a:pPr>
            <a:r>
              <a:rPr lang="en-US" sz="1400" dirty="0">
                <a:solidFill>
                  <a:srgbClr val="4B5564"/>
                </a:solidFill>
              </a:rPr>
              <a:t>Acts with trademark lawyer within IPS</a:t>
            </a:r>
            <a:endParaRPr lang="en-US" sz="1200" dirty="0">
              <a:solidFill>
                <a:srgbClr val="4B5564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459856" y="6509740"/>
            <a:ext cx="3154680" cy="12311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Arial" panose="020B0604020202020204" pitchFamily="34" charset="0"/>
              <a:buNone/>
              <a:defRPr sz="800" baseline="0"/>
            </a:lvl1pPr>
            <a:lvl2pPr marL="360000" indent="-18000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TKTypeMedium" panose="020B0606040502020204" pitchFamily="34" charset="0"/>
              <a:buChar char="−"/>
              <a:defRPr sz="1600"/>
            </a:lvl2pPr>
            <a:lvl3pPr marL="540000" indent="-18000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TKTypeMedium" panose="020B0606040502020204" pitchFamily="34" charset="0"/>
              <a:buChar char="−"/>
              <a:defRPr sz="1600"/>
            </a:lvl3pPr>
            <a:lvl4pPr marL="720000" indent="-18000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TKTypeMedium" panose="020B0606040502020204" pitchFamily="34" charset="0"/>
              <a:buChar char="−"/>
              <a:defRPr sz="1600"/>
            </a:lvl4pPr>
            <a:lvl5pPr marL="900000" indent="-18000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TKTypeMedium" panose="020B0606040502020204" pitchFamily="34" charset="0"/>
              <a:buChar char="−"/>
              <a:defRPr sz="1600"/>
            </a:lvl5pPr>
            <a:lvl6pPr marL="1080000" indent="-18000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TKTypeMedium" panose="020B0606040502020204" pitchFamily="34" charset="0"/>
              <a:buChar char="−"/>
              <a:defRPr sz="1600"/>
            </a:lvl6pPr>
            <a:lvl7pPr marL="1260000" indent="-18000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TKTypeMedium" panose="020B0606040502020204" pitchFamily="34" charset="0"/>
              <a:buChar char="−"/>
              <a:defRPr sz="1600"/>
            </a:lvl7pPr>
            <a:lvl8pPr marL="1440000" indent="-18000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TKTypeMedium" panose="020B0606040502020204" pitchFamily="34" charset="0"/>
              <a:buChar char="−"/>
              <a:defRPr sz="1600"/>
            </a:lvl8pPr>
            <a:lvl9pPr marL="1620000" indent="-18000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TKTypeMedium" panose="020B0606040502020204" pitchFamily="34" charset="0"/>
              <a:buChar char="−"/>
              <a:defRPr sz="1600"/>
            </a:lvl9pPr>
          </a:lstStyle>
          <a:p>
            <a:r>
              <a:rPr lang="en-US" dirty="0"/>
              <a:t>* responsible for trademarks and domains</a:t>
            </a:r>
          </a:p>
        </p:txBody>
      </p:sp>
      <p:sp>
        <p:nvSpPr>
          <p:cNvPr id="63" name="Rechteck 62"/>
          <p:cNvSpPr/>
          <p:nvPr/>
        </p:nvSpPr>
        <p:spPr>
          <a:xfrm>
            <a:off x="4459856" y="972956"/>
            <a:ext cx="2090316" cy="2462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0" tIns="0" rIns="0" bIns="0">
            <a:spAutoFit/>
          </a:bodyPr>
          <a:lstStyle/>
          <a:p>
            <a:r>
              <a:rPr lang="en-US" sz="1600" kern="0" dirty="0">
                <a:solidFill>
                  <a:srgbClr val="C00000"/>
                </a:solidFill>
              </a:rPr>
              <a:t>Operative Patent Council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0" name="Abgerundetes Rechteck 29"/>
          <p:cNvSpPr/>
          <p:nvPr/>
        </p:nvSpPr>
        <p:spPr>
          <a:xfrm>
            <a:off x="910072" y="4277928"/>
            <a:ext cx="6731866" cy="2176161"/>
          </a:xfrm>
          <a:prstGeom prst="roundRect">
            <a:avLst>
              <a:gd name="adj" fmla="val 2438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C00000"/>
                </a:solidFill>
              </a:rPr>
              <a:t>Standard 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C00000"/>
                </a:solidFill>
              </a:rPr>
              <a:t>OPC tool 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rgbClr val="C00000"/>
                </a:solidFill>
              </a:rPr>
              <a:t>&amp; discussion 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rgbClr val="C00000"/>
                </a:solidFill>
              </a:rPr>
              <a:t>process</a:t>
            </a:r>
          </a:p>
        </p:txBody>
      </p:sp>
      <p:pic>
        <p:nvPicPr>
          <p:cNvPr id="104470" name="Picture 2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939" y="4329867"/>
            <a:ext cx="5180227" cy="206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237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7980530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788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Abgerundetes Rechteck 1"/>
          <p:cNvSpPr/>
          <p:nvPr/>
        </p:nvSpPr>
        <p:spPr>
          <a:xfrm>
            <a:off x="103517" y="4912304"/>
            <a:ext cx="8850702" cy="1138687"/>
          </a:xfrm>
          <a:prstGeom prst="roundRect">
            <a:avLst/>
          </a:prstGeom>
          <a:solidFill>
            <a:schemeClr val="accent1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IP awareness: IP in every contract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4" name="Rechteck 53"/>
          <p:cNvSpPr/>
          <p:nvPr/>
        </p:nvSpPr>
        <p:spPr bwMode="auto">
          <a:xfrm>
            <a:off x="240665" y="1362132"/>
            <a:ext cx="814638" cy="3216267"/>
          </a:xfrm>
          <a:prstGeom prst="rect">
            <a:avLst/>
          </a:prstGeom>
          <a:solidFill>
            <a:schemeClr val="accent5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1"/>
                </a:solidFill>
              </a:rPr>
              <a:t>Aspects 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1"/>
                </a:solidFill>
              </a:rPr>
              <a:t>to be considered</a:t>
            </a:r>
          </a:p>
        </p:txBody>
      </p:sp>
      <p:sp>
        <p:nvSpPr>
          <p:cNvPr id="63" name="Textfeld 24"/>
          <p:cNvSpPr txBox="1">
            <a:spLocks noChangeArrowheads="1"/>
          </p:cNvSpPr>
          <p:nvPr/>
        </p:nvSpPr>
        <p:spPr bwMode="auto">
          <a:xfrm>
            <a:off x="7539135" y="1362133"/>
            <a:ext cx="1440000" cy="287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215900" indent="-215900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Exclusion of liability regarding patent infringement</a:t>
            </a:r>
          </a:p>
          <a:p>
            <a:pPr marL="215900" indent="-215900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No licenses for </a:t>
            </a:r>
            <a:r>
              <a:rPr lang="en-US" sz="1100" dirty="0" err="1"/>
              <a:t>tk</a:t>
            </a:r>
            <a:r>
              <a:rPr lang="en-US" sz="1100" dirty="0"/>
              <a:t> IP except in special sit.</a:t>
            </a:r>
          </a:p>
          <a:p>
            <a:pPr marL="215900" indent="-215900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Regulations </a:t>
            </a:r>
            <a:r>
              <a:rPr lang="en-US" sz="1100" dirty="0" err="1"/>
              <a:t>concer-ning</a:t>
            </a:r>
            <a:r>
              <a:rPr lang="en-US" sz="1100" dirty="0"/>
              <a:t> sublicenses            ("no" as default)</a:t>
            </a:r>
          </a:p>
          <a:p>
            <a:pPr marL="215900" indent="-215900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Prevent second sources via IP</a:t>
            </a:r>
          </a:p>
          <a:p>
            <a:pPr marL="215900" indent="-215900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Limit licenses to</a:t>
            </a:r>
          </a:p>
          <a:p>
            <a:pPr marL="401638" lvl="1" indent="-177800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Symbol" panose="05050102010706020507" pitchFamily="18" charset="2"/>
              <a:buChar char="-"/>
            </a:pPr>
            <a:r>
              <a:rPr lang="en-US" sz="1100" dirty="0"/>
              <a:t>product</a:t>
            </a:r>
          </a:p>
          <a:p>
            <a:pPr marL="401638" lvl="1" indent="-177800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Symbol" panose="05050102010706020507" pitchFamily="18" charset="2"/>
              <a:buChar char="-"/>
            </a:pPr>
            <a:r>
              <a:rPr lang="en-US" sz="1100" dirty="0" err="1"/>
              <a:t>geograph</a:t>
            </a:r>
            <a:r>
              <a:rPr lang="en-US" sz="1100" dirty="0"/>
              <a:t>. region(s)</a:t>
            </a:r>
          </a:p>
          <a:p>
            <a:pPr marL="401638" lvl="1" indent="-177800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Symbol" panose="05050102010706020507" pitchFamily="18" charset="2"/>
              <a:buChar char="-"/>
            </a:pPr>
            <a:r>
              <a:rPr lang="en-US" sz="1100" dirty="0"/>
              <a:t>time span</a:t>
            </a:r>
          </a:p>
          <a:p>
            <a:pPr marL="401638" lvl="1" indent="-177800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Symbol" panose="05050102010706020507" pitchFamily="18" charset="2"/>
              <a:buChar char="-"/>
            </a:pPr>
            <a:r>
              <a:rPr lang="en-US" sz="1100" dirty="0"/>
              <a:t>partner (in coop.) kind of use </a:t>
            </a:r>
          </a:p>
        </p:txBody>
      </p:sp>
      <p:sp>
        <p:nvSpPr>
          <p:cNvPr id="64" name="Textfeld 24"/>
          <p:cNvSpPr txBox="1">
            <a:spLocks noChangeArrowheads="1"/>
          </p:cNvSpPr>
          <p:nvPr/>
        </p:nvSpPr>
        <p:spPr bwMode="auto">
          <a:xfrm>
            <a:off x="2599346" y="1362134"/>
            <a:ext cx="14400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215900" indent="-215900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defRPr sz="1100"/>
            </a:lvl1pPr>
            <a:lvl2pPr marL="401638" lvl="1" indent="-177800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Symbol" panose="05050102010706020507" pitchFamily="18" charset="2"/>
              <a:buChar char="-"/>
              <a:defRPr sz="1100"/>
            </a:lvl2pPr>
          </a:lstStyle>
          <a:p>
            <a:r>
              <a:rPr lang="en-US" dirty="0"/>
              <a:t>Include "hold-harmless-clause" regarding infringe-</a:t>
            </a:r>
            <a:r>
              <a:rPr lang="en-US" dirty="0" err="1"/>
              <a:t>ment</a:t>
            </a:r>
            <a:r>
              <a:rPr lang="en-US" dirty="0"/>
              <a:t> of 3</a:t>
            </a:r>
            <a:r>
              <a:rPr lang="en-US" baseline="30000" dirty="0"/>
              <a:t>rd</a:t>
            </a:r>
            <a:r>
              <a:rPr lang="en-US" dirty="0"/>
              <a:t> parties IP, e.g.</a:t>
            </a:r>
          </a:p>
          <a:p>
            <a:pPr lvl="1"/>
            <a:r>
              <a:rPr lang="en-US" dirty="0"/>
              <a:t>other suppliers</a:t>
            </a:r>
          </a:p>
          <a:p>
            <a:pPr lvl="1"/>
            <a:r>
              <a:rPr lang="en-US" dirty="0"/>
              <a:t>all pre-suppliers</a:t>
            </a:r>
          </a:p>
          <a:p>
            <a:pPr lvl="1"/>
            <a:r>
              <a:rPr lang="en-US" dirty="0"/>
              <a:t>other customers</a:t>
            </a:r>
          </a:p>
          <a:p>
            <a:r>
              <a:rPr lang="en-US" dirty="0"/>
              <a:t>Freedom to assign 2</a:t>
            </a:r>
            <a:r>
              <a:rPr lang="en-US" baseline="30000" dirty="0"/>
              <a:t>nd</a:t>
            </a:r>
            <a:r>
              <a:rPr lang="en-US" dirty="0"/>
              <a:t> source to deliver goods using suppliers IP</a:t>
            </a:r>
          </a:p>
        </p:txBody>
      </p:sp>
      <p:sp>
        <p:nvSpPr>
          <p:cNvPr id="65" name="Textfeld 24"/>
          <p:cNvSpPr txBox="1">
            <a:spLocks noChangeArrowheads="1"/>
          </p:cNvSpPr>
          <p:nvPr/>
        </p:nvSpPr>
        <p:spPr bwMode="auto">
          <a:xfrm>
            <a:off x="4080823" y="1362134"/>
            <a:ext cx="1440000" cy="321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de-DE"/>
            </a:defPPr>
            <a:lvl1pPr marL="215900" indent="-215900">
              <a:spcBef>
                <a:spcPts val="300"/>
              </a:spcBef>
              <a:buFont typeface="Courier New" pitchFamily="49" charset="0"/>
              <a:buChar char="o"/>
              <a:defRPr sz="1200">
                <a:solidFill>
                  <a:schemeClr val="tx1"/>
                </a:solidFill>
              </a:defRPr>
            </a:lvl1pPr>
            <a:lvl2pPr marL="401638" lvl="1" indent="-177800">
              <a:spcBef>
                <a:spcPts val="300"/>
              </a:spcBef>
              <a:buFont typeface="Symbol" panose="05050102010706020507" pitchFamily="18" charset="2"/>
              <a:buChar char="-"/>
              <a:defRPr sz="1200">
                <a:solidFill>
                  <a:schemeClr val="tx1"/>
                </a:solidFill>
              </a:defRPr>
            </a:lvl2pPr>
          </a:lstStyle>
          <a:p>
            <a:pPr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Defined fractions of ownership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Clear rules and clauses who is allowed to use the results (what, when, how, where)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Ideally freedom for </a:t>
            </a:r>
            <a:r>
              <a:rPr lang="en-US" sz="1100" dirty="0" err="1"/>
              <a:t>tk</a:t>
            </a:r>
            <a:r>
              <a:rPr lang="en-US" sz="1100" dirty="0"/>
              <a:t> regarding</a:t>
            </a:r>
          </a:p>
          <a:p>
            <a:pPr lvl="1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</a:pPr>
            <a:r>
              <a:rPr lang="en-US" sz="1100" dirty="0"/>
              <a:t>IP generation</a:t>
            </a:r>
          </a:p>
          <a:p>
            <a:pPr lvl="1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</a:pPr>
            <a:r>
              <a:rPr lang="en-US" sz="1100" dirty="0"/>
              <a:t>country portfolio</a:t>
            </a:r>
          </a:p>
          <a:p>
            <a:pPr lvl="1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</a:pPr>
            <a:r>
              <a:rPr lang="en-US" sz="1100" dirty="0"/>
              <a:t>licensing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Clear rules for</a:t>
            </a:r>
          </a:p>
          <a:p>
            <a:pPr lvl="1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</a:pPr>
            <a:r>
              <a:rPr lang="en-US" sz="1100" dirty="0"/>
              <a:t>background IP</a:t>
            </a:r>
            <a:endParaRPr lang="en-US" sz="1100" baseline="30000" dirty="0"/>
          </a:p>
          <a:p>
            <a:pPr lvl="1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</a:pPr>
            <a:r>
              <a:rPr lang="en-US" sz="1100" dirty="0"/>
              <a:t>foreground IP</a:t>
            </a:r>
            <a:endParaRPr lang="en-US" sz="1100" baseline="30000" dirty="0"/>
          </a:p>
          <a:p>
            <a:pPr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Cost allocation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Responsibility for filing &amp; prosecution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Inventor </a:t>
            </a:r>
            <a:r>
              <a:rPr lang="en-US" sz="1100" dirty="0" err="1"/>
              <a:t>remunerat</a:t>
            </a:r>
            <a:r>
              <a:rPr lang="en-US" sz="1100" dirty="0"/>
              <a:t>.</a:t>
            </a:r>
          </a:p>
        </p:txBody>
      </p:sp>
      <p:sp>
        <p:nvSpPr>
          <p:cNvPr id="66" name="Textfeld 24"/>
          <p:cNvSpPr txBox="1">
            <a:spLocks noChangeArrowheads="1"/>
          </p:cNvSpPr>
          <p:nvPr/>
        </p:nvSpPr>
        <p:spPr bwMode="auto">
          <a:xfrm>
            <a:off x="5649579" y="1362134"/>
            <a:ext cx="154845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de-DE"/>
            </a:defPPr>
            <a:lvl1pPr marL="215900" indent="-215900">
              <a:spcBef>
                <a:spcPts val="300"/>
              </a:spcBef>
              <a:buFont typeface="Courier New" pitchFamily="49" charset="0"/>
              <a:buChar char="o"/>
              <a:defRPr sz="1200">
                <a:solidFill>
                  <a:schemeClr val="tx1"/>
                </a:solidFill>
              </a:defRPr>
            </a:lvl1pPr>
            <a:lvl2pPr marL="401638" lvl="1" indent="-177800">
              <a:spcBef>
                <a:spcPts val="300"/>
              </a:spcBef>
              <a:buFont typeface="Symbol" panose="05050102010706020507" pitchFamily="18" charset="2"/>
              <a:buChar char="-"/>
              <a:defRPr sz="1200">
                <a:solidFill>
                  <a:schemeClr val="tx1"/>
                </a:solidFill>
              </a:defRPr>
            </a:lvl2pPr>
          </a:lstStyle>
          <a:p>
            <a:pPr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Close 2 contracts with</a:t>
            </a:r>
          </a:p>
          <a:p>
            <a:pPr lvl="1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</a:pPr>
            <a:r>
              <a:rPr lang="en-US" sz="1100" dirty="0"/>
              <a:t>institute/</a:t>
            </a:r>
            <a:r>
              <a:rPr lang="en-US" sz="1100" dirty="0" err="1"/>
              <a:t>univ.</a:t>
            </a:r>
            <a:r>
              <a:rPr lang="en-US" sz="1100" dirty="0"/>
              <a:t> </a:t>
            </a:r>
          </a:p>
          <a:p>
            <a:pPr lvl="1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</a:pPr>
            <a:r>
              <a:rPr lang="en-US" sz="1100" dirty="0"/>
              <a:t>academic personnel</a:t>
            </a:r>
          </a:p>
          <a:p>
            <a:pPr marL="223838" lvl="1" indent="0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Symbol" panose="05050102010706020507" pitchFamily="18" charset="2"/>
              <a:buNone/>
            </a:pPr>
            <a:r>
              <a:rPr lang="en-US" sz="1100" dirty="0"/>
              <a:t>in order to avoid "negative publication right" of professors for "</a:t>
            </a:r>
            <a:r>
              <a:rPr lang="en-US" sz="1100" dirty="0" err="1"/>
              <a:t>Diensterfindgen</a:t>
            </a:r>
            <a:r>
              <a:rPr lang="en-US" sz="1100" dirty="0"/>
              <a:t>" </a:t>
            </a:r>
          </a:p>
          <a:p>
            <a:pPr marL="223838" lvl="1" indent="0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Symbol" panose="05050102010706020507" pitchFamily="18" charset="2"/>
              <a:buNone/>
            </a:pPr>
            <a:r>
              <a:rPr lang="en-US" sz="1100" dirty="0"/>
              <a:t>(§42 </a:t>
            </a:r>
            <a:r>
              <a:rPr lang="en-US" sz="1100" dirty="0" err="1"/>
              <a:t>ArbEG</a:t>
            </a:r>
            <a:r>
              <a:rPr lang="en-US" sz="1100" dirty="0"/>
              <a:t>)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Set up publication rules regarding timeframe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Define price for buying inventions from university / professors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100" dirty="0"/>
              <a:t>Regulate "rights of use" for development results</a:t>
            </a:r>
          </a:p>
        </p:txBody>
      </p:sp>
      <p:sp>
        <p:nvSpPr>
          <p:cNvPr id="67" name="Textfeld 24"/>
          <p:cNvSpPr txBox="1">
            <a:spLocks noChangeArrowheads="1"/>
          </p:cNvSpPr>
          <p:nvPr/>
        </p:nvSpPr>
        <p:spPr bwMode="auto">
          <a:xfrm>
            <a:off x="1201084" y="1362134"/>
            <a:ext cx="1316564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215900" indent="-215900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defRPr sz="1100"/>
            </a:lvl1pPr>
            <a:lvl2pPr marL="401638" lvl="1" indent="-177800" fontAlgn="base">
              <a:spcBef>
                <a:spcPts val="0"/>
              </a:spcBef>
              <a:spcAft>
                <a:spcPct val="0"/>
              </a:spcAft>
              <a:buClr>
                <a:schemeClr val="accent5"/>
              </a:buClr>
              <a:buFont typeface="Symbol" panose="05050102010706020507" pitchFamily="18" charset="2"/>
              <a:buChar char="-"/>
              <a:defRPr sz="1100"/>
            </a:lvl2pPr>
          </a:lstStyle>
          <a:p>
            <a:r>
              <a:rPr lang="en-US" dirty="0"/>
              <a:t>Include IP clauses to ensure ownership of inventions for </a:t>
            </a:r>
            <a:r>
              <a:rPr lang="en-US" dirty="0" err="1"/>
              <a:t>tk</a:t>
            </a:r>
            <a:r>
              <a:rPr lang="en-US" dirty="0"/>
              <a:t> legal entity in</a:t>
            </a:r>
          </a:p>
          <a:p>
            <a:pPr lvl="1"/>
            <a:r>
              <a:rPr lang="en-US" dirty="0"/>
              <a:t>CEO contracts</a:t>
            </a:r>
          </a:p>
          <a:p>
            <a:pPr lvl="1"/>
            <a:r>
              <a:rPr lang="en-US" dirty="0"/>
              <a:t>contracts with </a:t>
            </a:r>
            <a:r>
              <a:rPr lang="en-US" dirty="0" err="1"/>
              <a:t>graduands</a:t>
            </a:r>
            <a:endParaRPr lang="en-US" dirty="0"/>
          </a:p>
          <a:p>
            <a:pPr lvl="1"/>
            <a:r>
              <a:rPr lang="en-US" dirty="0"/>
              <a:t>contracts with interns</a:t>
            </a:r>
          </a:p>
          <a:p>
            <a:pPr lvl="1"/>
            <a:r>
              <a:rPr lang="en-US" dirty="0"/>
              <a:t>contracts with every person not covered by German "Law on Employee Inventions"</a:t>
            </a:r>
            <a:endParaRPr lang="en-US" dirty="0">
              <a:sym typeface="Wingdings"/>
            </a:endParaRPr>
          </a:p>
        </p:txBody>
      </p:sp>
      <p:sp>
        <p:nvSpPr>
          <p:cNvPr id="21" name="Rechteck 20"/>
          <p:cNvSpPr/>
          <p:nvPr/>
        </p:nvSpPr>
        <p:spPr bwMode="auto">
          <a:xfrm>
            <a:off x="240664" y="5034442"/>
            <a:ext cx="2229403" cy="915449"/>
          </a:xfrm>
          <a:prstGeom prst="rect">
            <a:avLst/>
          </a:prstGeom>
          <a:solidFill>
            <a:schemeClr val="accent5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/>
                </a:solidFill>
              </a:rPr>
              <a:t>Additionally IP as topic within catalog of                 Actions that Require Approval (TRA)</a:t>
            </a:r>
          </a:p>
        </p:txBody>
      </p:sp>
      <p:sp>
        <p:nvSpPr>
          <p:cNvPr id="22" name="Rechteck 21"/>
          <p:cNvSpPr/>
          <p:nvPr/>
        </p:nvSpPr>
        <p:spPr>
          <a:xfrm>
            <a:off x="2579235" y="4977515"/>
            <a:ext cx="57097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600" dirty="0"/>
              <a:t>Generating new Intellectual Property Rights (IPR)</a:t>
            </a:r>
            <a:endParaRPr lang="de-DE" sz="16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600" dirty="0"/>
              <a:t>Transfer of Intellectual Property</a:t>
            </a:r>
            <a:endParaRPr lang="de-DE" sz="16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600" dirty="0" err="1"/>
              <a:t>Amendments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contract</a:t>
            </a:r>
            <a:r>
              <a:rPr lang="de-DE" sz="1600" dirty="0"/>
              <a:t> </a:t>
            </a:r>
            <a:r>
              <a:rPr lang="de-DE" sz="1600" dirty="0" err="1"/>
              <a:t>templates</a:t>
            </a:r>
            <a:endParaRPr lang="de-DE" sz="14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600" dirty="0"/>
              <a:t>Disputes </a:t>
            </a:r>
            <a:r>
              <a:rPr lang="de-DE" sz="1600" dirty="0" err="1"/>
              <a:t>relating</a:t>
            </a:r>
            <a:r>
              <a:rPr lang="de-DE" sz="1600" dirty="0"/>
              <a:t> to Intellectual Property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434285" y="1019439"/>
            <a:ext cx="442044" cy="1938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b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00A0F5"/>
                </a:solidFill>
              </a:rPr>
              <a:t>Group</a:t>
            </a:r>
          </a:p>
        </p:txBody>
      </p:sp>
      <p:cxnSp>
        <p:nvCxnSpPr>
          <p:cNvPr id="23" name="Gerade Verbindung 22"/>
          <p:cNvCxnSpPr/>
          <p:nvPr/>
        </p:nvCxnSpPr>
        <p:spPr bwMode="auto">
          <a:xfrm>
            <a:off x="255310" y="1258999"/>
            <a:ext cx="799993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Gerade Verbindung 23"/>
          <p:cNvCxnSpPr/>
          <p:nvPr/>
        </p:nvCxnSpPr>
        <p:spPr bwMode="auto">
          <a:xfrm>
            <a:off x="1201084" y="1258999"/>
            <a:ext cx="1250321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Gerade Verbindung 24"/>
          <p:cNvCxnSpPr/>
          <p:nvPr/>
        </p:nvCxnSpPr>
        <p:spPr bwMode="auto">
          <a:xfrm>
            <a:off x="2616725" y="1258999"/>
            <a:ext cx="1250321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Gerade Verbindung 25"/>
          <p:cNvCxnSpPr/>
          <p:nvPr/>
        </p:nvCxnSpPr>
        <p:spPr bwMode="auto">
          <a:xfrm>
            <a:off x="4074941" y="1258999"/>
            <a:ext cx="1420788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Gerade Verbindung 26"/>
          <p:cNvCxnSpPr/>
          <p:nvPr/>
        </p:nvCxnSpPr>
        <p:spPr bwMode="auto">
          <a:xfrm>
            <a:off x="5617136" y="1258999"/>
            <a:ext cx="1772705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Gerade Verbindung 27"/>
          <p:cNvCxnSpPr/>
          <p:nvPr/>
        </p:nvCxnSpPr>
        <p:spPr bwMode="auto">
          <a:xfrm>
            <a:off x="7539135" y="1258999"/>
            <a:ext cx="1354040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Textfeld 30"/>
          <p:cNvSpPr txBox="1"/>
          <p:nvPr/>
        </p:nvSpPr>
        <p:spPr>
          <a:xfrm>
            <a:off x="1425621" y="1019439"/>
            <a:ext cx="801245" cy="1938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b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00A0F5"/>
                </a:solidFill>
              </a:rPr>
              <a:t>Employees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2958306" y="1019439"/>
            <a:ext cx="690510" cy="1938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b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00A0F5"/>
                </a:solidFill>
              </a:rPr>
              <a:t>Suppliers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4245365" y="825540"/>
            <a:ext cx="892488" cy="3877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b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00A0F5"/>
                </a:solidFill>
              </a:rPr>
              <a:t>Cooperation</a:t>
            </a:r>
            <a:br>
              <a:rPr lang="en-US" sz="1400" dirty="0">
                <a:solidFill>
                  <a:srgbClr val="00A0F5"/>
                </a:solidFill>
              </a:rPr>
            </a:br>
            <a:r>
              <a:rPr lang="en-US" sz="1400" dirty="0">
                <a:solidFill>
                  <a:srgbClr val="00A0F5"/>
                </a:solidFill>
              </a:rPr>
              <a:t>partners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5628986" y="825540"/>
            <a:ext cx="1749005" cy="3877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b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00A0F5"/>
                </a:solidFill>
              </a:rPr>
              <a:t>Academic partners,</a:t>
            </a:r>
            <a:br>
              <a:rPr lang="en-US" sz="1400" dirty="0">
                <a:solidFill>
                  <a:srgbClr val="00A0F5"/>
                </a:solidFill>
              </a:rPr>
            </a:br>
            <a:r>
              <a:rPr lang="en-US" sz="1400" dirty="0">
                <a:solidFill>
                  <a:srgbClr val="00A0F5"/>
                </a:solidFill>
              </a:rPr>
              <a:t>specifically in Germany 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7818803" y="1019439"/>
            <a:ext cx="794705" cy="1938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b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00A0F5"/>
                </a:solidFill>
              </a:rPr>
              <a:t>Customers</a:t>
            </a:r>
          </a:p>
        </p:txBody>
      </p:sp>
    </p:spTree>
    <p:extLst>
      <p:ext uri="{BB962C8B-B14F-4D97-AF65-F5344CB8AC3E}">
        <p14:creationId xmlns:p14="http://schemas.microsoft.com/office/powerpoint/2010/main" val="32996270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Objekt 6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18523564"/>
              </p:ext>
            </p:ext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12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" name="Rechteck 110"/>
          <p:cNvSpPr/>
          <p:nvPr/>
        </p:nvSpPr>
        <p:spPr bwMode="auto">
          <a:xfrm>
            <a:off x="4407852" y="1320354"/>
            <a:ext cx="1278272" cy="242014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  <p:sp>
        <p:nvSpPr>
          <p:cNvPr id="113" name="Rechteck 112"/>
          <p:cNvSpPr/>
          <p:nvPr/>
        </p:nvSpPr>
        <p:spPr bwMode="auto">
          <a:xfrm>
            <a:off x="5868352" y="1307654"/>
            <a:ext cx="1335088" cy="242014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  <p:sp>
        <p:nvSpPr>
          <p:cNvPr id="116" name="Rechteck 115"/>
          <p:cNvSpPr/>
          <p:nvPr/>
        </p:nvSpPr>
        <p:spPr bwMode="auto">
          <a:xfrm>
            <a:off x="7367981" y="1307654"/>
            <a:ext cx="1335088" cy="242014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  <p:sp>
        <p:nvSpPr>
          <p:cNvPr id="105" name="Rechteck 104"/>
          <p:cNvSpPr/>
          <p:nvPr/>
        </p:nvSpPr>
        <p:spPr bwMode="auto">
          <a:xfrm>
            <a:off x="2985452" y="1320354"/>
            <a:ext cx="1278272" cy="242014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  <p:sp>
        <p:nvSpPr>
          <p:cNvPr id="61" name="Rechteck 60"/>
          <p:cNvSpPr/>
          <p:nvPr/>
        </p:nvSpPr>
        <p:spPr bwMode="auto">
          <a:xfrm>
            <a:off x="1550352" y="1320354"/>
            <a:ext cx="1278272" cy="242014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KTypeMedium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IP awareness: KPIs measure achievement of strategic IP goals</a:t>
            </a:r>
          </a:p>
        </p:txBody>
      </p:sp>
      <p:cxnSp>
        <p:nvCxnSpPr>
          <p:cNvPr id="47" name="Gerade Verbindung 46"/>
          <p:cNvCxnSpPr/>
          <p:nvPr/>
        </p:nvCxnSpPr>
        <p:spPr bwMode="auto">
          <a:xfrm>
            <a:off x="1598144" y="2805455"/>
            <a:ext cx="933951" cy="0"/>
          </a:xfrm>
          <a:prstGeom prst="line">
            <a:avLst/>
          </a:prstGeom>
          <a:solidFill>
            <a:schemeClr val="accent2"/>
          </a:solidFill>
          <a:ln w="254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Inhaltsplatzhalter 2"/>
          <p:cNvSpPr txBox="1">
            <a:spLocks/>
          </p:cNvSpPr>
          <p:nvPr/>
        </p:nvSpPr>
        <p:spPr bwMode="auto">
          <a:xfrm>
            <a:off x="1598144" y="2783395"/>
            <a:ext cx="1070978" cy="328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lang="en-US" sz="1400" kern="0" dirty="0">
                <a:latin typeface="+mn-lt"/>
              </a:rPr>
              <a:t>R&amp;D spend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51" name="Inhaltsplatzhalter 2"/>
          <p:cNvSpPr txBox="1">
            <a:spLocks/>
          </p:cNvSpPr>
          <p:nvPr/>
        </p:nvSpPr>
        <p:spPr bwMode="auto">
          <a:xfrm>
            <a:off x="1635585" y="3185023"/>
            <a:ext cx="530392" cy="328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lang="en-US" sz="1400" b="1" kern="0" dirty="0">
                <a:latin typeface="+mn-lt"/>
              </a:rPr>
              <a:t>R&amp;D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</a:rPr>
              <a:t>yield</a:t>
            </a:r>
          </a:p>
        </p:txBody>
      </p:sp>
      <p:sp>
        <p:nvSpPr>
          <p:cNvPr id="63" name="Inhaltsplatzhalter 2"/>
          <p:cNvSpPr txBox="1">
            <a:spLocks/>
          </p:cNvSpPr>
          <p:nvPr/>
        </p:nvSpPr>
        <p:spPr bwMode="auto">
          <a:xfrm>
            <a:off x="3141602" y="2489323"/>
            <a:ext cx="962025" cy="328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# first filings</a:t>
            </a:r>
          </a:p>
        </p:txBody>
      </p:sp>
      <p:sp>
        <p:nvSpPr>
          <p:cNvPr id="65" name="Inhaltsplatzhalter 2"/>
          <p:cNvSpPr txBox="1">
            <a:spLocks/>
          </p:cNvSpPr>
          <p:nvPr/>
        </p:nvSpPr>
        <p:spPr bwMode="auto">
          <a:xfrm>
            <a:off x="3128902" y="2754655"/>
            <a:ext cx="1070978" cy="328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lang="en-US" sz="1400" kern="0" dirty="0">
                <a:latin typeface="+mn-lt"/>
              </a:rPr>
              <a:t># inventions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66" name="Inhaltsplatzhalter 2"/>
          <p:cNvSpPr txBox="1">
            <a:spLocks/>
          </p:cNvSpPr>
          <p:nvPr/>
        </p:nvSpPr>
        <p:spPr bwMode="auto">
          <a:xfrm>
            <a:off x="3034659" y="3185023"/>
            <a:ext cx="1005467" cy="328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Selectivity</a:t>
            </a:r>
          </a:p>
        </p:txBody>
      </p:sp>
      <p:sp>
        <p:nvSpPr>
          <p:cNvPr id="74" name="Inhaltsplatzhalter 2"/>
          <p:cNvSpPr txBox="1">
            <a:spLocks/>
          </p:cNvSpPr>
          <p:nvPr/>
        </p:nvSpPr>
        <p:spPr bwMode="auto">
          <a:xfrm>
            <a:off x="4479280" y="2507293"/>
            <a:ext cx="1058278" cy="328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# country files</a:t>
            </a:r>
          </a:p>
        </p:txBody>
      </p:sp>
      <p:cxnSp>
        <p:nvCxnSpPr>
          <p:cNvPr id="75" name="Gerade Verbindung 74"/>
          <p:cNvCxnSpPr/>
          <p:nvPr/>
        </p:nvCxnSpPr>
        <p:spPr bwMode="auto">
          <a:xfrm>
            <a:off x="4430158" y="2802115"/>
            <a:ext cx="1136660" cy="0"/>
          </a:xfrm>
          <a:prstGeom prst="line">
            <a:avLst/>
          </a:prstGeom>
          <a:solidFill>
            <a:schemeClr val="accent2"/>
          </a:solidFill>
          <a:ln w="254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6" name="Inhaltsplatzhalter 2"/>
          <p:cNvSpPr txBox="1">
            <a:spLocks/>
          </p:cNvSpPr>
          <p:nvPr/>
        </p:nvSpPr>
        <p:spPr bwMode="auto">
          <a:xfrm>
            <a:off x="4466580" y="2757995"/>
            <a:ext cx="1070978" cy="328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lang="en-US" sz="1400" kern="0" dirty="0">
                <a:latin typeface="+mn-lt"/>
              </a:rPr>
              <a:t># first filings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77" name="Inhaltsplatzhalter 2"/>
          <p:cNvSpPr txBox="1">
            <a:spLocks/>
          </p:cNvSpPr>
          <p:nvPr/>
        </p:nvSpPr>
        <p:spPr bwMode="auto">
          <a:xfrm>
            <a:off x="4491980" y="3185023"/>
            <a:ext cx="761850" cy="328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lang="en-US" sz="1400" b="1" kern="0" dirty="0">
                <a:latin typeface="+mn-lt"/>
              </a:rPr>
              <a:t>Country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</a:rPr>
              <a:t>spread</a:t>
            </a:r>
          </a:p>
        </p:txBody>
      </p:sp>
      <p:sp>
        <p:nvSpPr>
          <p:cNvPr id="86" name="Inhaltsplatzhalter 2"/>
          <p:cNvSpPr txBox="1">
            <a:spLocks/>
          </p:cNvSpPr>
          <p:nvPr/>
        </p:nvSpPr>
        <p:spPr bwMode="auto">
          <a:xfrm>
            <a:off x="5950818" y="2771379"/>
            <a:ext cx="1252622" cy="328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</a:rPr>
              <a:t># </a:t>
            </a:r>
            <a:r>
              <a:rPr lang="en-US" sz="1400" kern="0" dirty="0">
                <a:latin typeface="+mn-lt"/>
              </a:rPr>
              <a:t>stock of </a:t>
            </a:r>
          </a:p>
          <a:p>
            <a:pPr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lang="en-US" sz="1400" kern="0" dirty="0">
                <a:latin typeface="+mn-lt"/>
              </a:rPr>
              <a:t>patent families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cxnSp>
        <p:nvCxnSpPr>
          <p:cNvPr id="87" name="Gerade Verbindung 86"/>
          <p:cNvCxnSpPr/>
          <p:nvPr/>
        </p:nvCxnSpPr>
        <p:spPr bwMode="auto">
          <a:xfrm>
            <a:off x="5935954" y="2801793"/>
            <a:ext cx="1064286" cy="0"/>
          </a:xfrm>
          <a:prstGeom prst="line">
            <a:avLst/>
          </a:prstGeom>
          <a:solidFill>
            <a:schemeClr val="accent2"/>
          </a:solidFill>
          <a:ln w="254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8" name="Inhaltsplatzhalter 2"/>
          <p:cNvSpPr txBox="1">
            <a:spLocks/>
          </p:cNvSpPr>
          <p:nvPr/>
        </p:nvSpPr>
        <p:spPr bwMode="auto">
          <a:xfrm>
            <a:off x="5938119" y="2512881"/>
            <a:ext cx="1070978" cy="328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lang="en-US" sz="1400" kern="0" dirty="0">
                <a:latin typeface="+mn-lt"/>
              </a:rPr>
              <a:t># first filings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89" name="Inhaltsplatzhalter 2"/>
          <p:cNvSpPr txBox="1">
            <a:spLocks/>
          </p:cNvSpPr>
          <p:nvPr/>
        </p:nvSpPr>
        <p:spPr bwMode="auto">
          <a:xfrm>
            <a:off x="5917047" y="3185023"/>
            <a:ext cx="1066650" cy="328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lang="en-US" sz="1400" b="1" kern="0" dirty="0">
                <a:latin typeface="+mn-lt"/>
              </a:rPr>
              <a:t>Innovation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lang="en-US" sz="1400" b="1" kern="0" dirty="0">
                <a:latin typeface="+mn-lt"/>
              </a:rPr>
              <a:t>rate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90" name="Inhaltsplatzhalter 2"/>
          <p:cNvSpPr txBox="1">
            <a:spLocks/>
          </p:cNvSpPr>
          <p:nvPr/>
        </p:nvSpPr>
        <p:spPr bwMode="auto">
          <a:xfrm>
            <a:off x="7420928" y="3185023"/>
            <a:ext cx="1066650" cy="328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lang="en-US" sz="1400" b="1" kern="0" dirty="0">
                <a:latin typeface="+mn-lt"/>
              </a:rPr>
              <a:t>IP density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91" name="Inhaltsplatzhalter 2"/>
          <p:cNvSpPr txBox="1">
            <a:spLocks/>
          </p:cNvSpPr>
          <p:nvPr/>
        </p:nvSpPr>
        <p:spPr bwMode="auto">
          <a:xfrm>
            <a:off x="7559039" y="2767355"/>
            <a:ext cx="966230" cy="328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lang="en-US" sz="1400" kern="0" dirty="0">
                <a:latin typeface="+mn-lt"/>
              </a:rPr>
              <a:t>R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</a:rPr>
              <a:t>evenue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cxnSp>
        <p:nvCxnSpPr>
          <p:cNvPr id="92" name="Gerade Verbindung 91"/>
          <p:cNvCxnSpPr/>
          <p:nvPr/>
        </p:nvCxnSpPr>
        <p:spPr bwMode="auto">
          <a:xfrm>
            <a:off x="7523864" y="2818155"/>
            <a:ext cx="919322" cy="0"/>
          </a:xfrm>
          <a:prstGeom prst="line">
            <a:avLst/>
          </a:prstGeom>
          <a:solidFill>
            <a:schemeClr val="accent2"/>
          </a:solidFill>
          <a:ln w="254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3" name="Inhaltsplatzhalter 2"/>
          <p:cNvSpPr txBox="1">
            <a:spLocks/>
          </p:cNvSpPr>
          <p:nvPr/>
        </p:nvSpPr>
        <p:spPr bwMode="auto">
          <a:xfrm>
            <a:off x="7546339" y="2280257"/>
            <a:ext cx="1070978" cy="328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lang="en-US" sz="1400" kern="0" dirty="0">
                <a:latin typeface="+mn-lt"/>
              </a:rPr>
              <a:t># stock of</a:t>
            </a:r>
          </a:p>
          <a:p>
            <a:pPr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lang="en-US" sz="1400" kern="0" dirty="0">
                <a:latin typeface="+mn-lt"/>
              </a:rPr>
              <a:t>country files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7" name="Textfeld 50"/>
          <p:cNvSpPr txBox="1">
            <a:spLocks noChangeArrowheads="1"/>
          </p:cNvSpPr>
          <p:nvPr/>
        </p:nvSpPr>
        <p:spPr bwMode="auto">
          <a:xfrm>
            <a:off x="242732" y="1694409"/>
            <a:ext cx="890940" cy="33855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Process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35" name="Richtungspfeil 34"/>
          <p:cNvSpPr/>
          <p:nvPr/>
        </p:nvSpPr>
        <p:spPr bwMode="auto">
          <a:xfrm>
            <a:off x="1646183" y="1632854"/>
            <a:ext cx="1131641" cy="461665"/>
          </a:xfrm>
          <a:prstGeom prst="homePlate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n-US" sz="1200" dirty="0">
                <a:solidFill>
                  <a:schemeClr val="bg1"/>
                </a:solidFill>
              </a:rPr>
              <a:t>Invention</a:t>
            </a:r>
          </a:p>
          <a:p>
            <a:pPr marL="0" marR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n-US" sz="1200" dirty="0">
                <a:solidFill>
                  <a:schemeClr val="bg1"/>
                </a:solidFill>
              </a:rPr>
              <a:t>development</a:t>
            </a:r>
          </a:p>
        </p:txBody>
      </p:sp>
      <p:sp>
        <p:nvSpPr>
          <p:cNvPr id="39" name="Stern mit 5 Zacken 38"/>
          <p:cNvSpPr/>
          <p:nvPr/>
        </p:nvSpPr>
        <p:spPr bwMode="auto">
          <a:xfrm>
            <a:off x="1133672" y="1584068"/>
            <a:ext cx="511176" cy="559237"/>
          </a:xfrm>
          <a:prstGeom prst="star5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41" name="Richtungspfeil 40"/>
          <p:cNvSpPr/>
          <p:nvPr/>
        </p:nvSpPr>
        <p:spPr bwMode="auto">
          <a:xfrm>
            <a:off x="3322584" y="1632854"/>
            <a:ext cx="974563" cy="461665"/>
          </a:xfrm>
          <a:prstGeom prst="homePlate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n-US" sz="1200" dirty="0">
                <a:solidFill>
                  <a:schemeClr val="bg1"/>
                </a:solidFill>
              </a:rPr>
              <a:t>First filing</a:t>
            </a:r>
          </a:p>
          <a:p>
            <a:pPr marL="0" marR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2" name="Richtungspfeil 41"/>
          <p:cNvSpPr/>
          <p:nvPr/>
        </p:nvSpPr>
        <p:spPr bwMode="auto">
          <a:xfrm>
            <a:off x="4491980" y="1632854"/>
            <a:ext cx="1217539" cy="461665"/>
          </a:xfrm>
          <a:prstGeom prst="homePlate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n-US" sz="1200" dirty="0">
                <a:solidFill>
                  <a:schemeClr val="bg1"/>
                </a:solidFill>
              </a:rPr>
              <a:t>Country filing</a:t>
            </a:r>
          </a:p>
          <a:p>
            <a:pPr marL="0" marR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4" name="Rechteck 43"/>
          <p:cNvSpPr/>
          <p:nvPr/>
        </p:nvSpPr>
        <p:spPr bwMode="auto">
          <a:xfrm>
            <a:off x="5939456" y="1632854"/>
            <a:ext cx="1207168" cy="46166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Stock of </a:t>
            </a:r>
          </a:p>
          <a:p>
            <a:r>
              <a:rPr lang="en-US" sz="1200" dirty="0">
                <a:solidFill>
                  <a:schemeClr val="bg1"/>
                </a:solidFill>
              </a:rPr>
              <a:t>patent families</a:t>
            </a:r>
          </a:p>
        </p:txBody>
      </p:sp>
      <p:sp>
        <p:nvSpPr>
          <p:cNvPr id="45" name="Rechteck 44"/>
          <p:cNvSpPr/>
          <p:nvPr/>
        </p:nvSpPr>
        <p:spPr bwMode="auto">
          <a:xfrm>
            <a:off x="7473064" y="1632854"/>
            <a:ext cx="1135222" cy="46166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Stock of </a:t>
            </a:r>
          </a:p>
          <a:p>
            <a:r>
              <a:rPr lang="en-US" sz="1200" dirty="0">
                <a:solidFill>
                  <a:schemeClr val="bg1"/>
                </a:solidFill>
              </a:rPr>
              <a:t>country files</a:t>
            </a:r>
          </a:p>
        </p:txBody>
      </p:sp>
      <p:cxnSp>
        <p:nvCxnSpPr>
          <p:cNvPr id="79" name="Gewinkelte Verbindung 78"/>
          <p:cNvCxnSpPr/>
          <p:nvPr/>
        </p:nvCxnSpPr>
        <p:spPr bwMode="auto">
          <a:xfrm rot="5400000">
            <a:off x="6735460" y="2169495"/>
            <a:ext cx="859546" cy="217490"/>
          </a:xfrm>
          <a:prstGeom prst="bentConnector3">
            <a:avLst>
              <a:gd name="adj1" fmla="val 98758"/>
            </a:avLst>
          </a:prstGeom>
          <a:solidFill>
            <a:schemeClr val="accent2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94" name="Gewinkelte Verbindung 93"/>
          <p:cNvCxnSpPr/>
          <p:nvPr/>
        </p:nvCxnSpPr>
        <p:spPr bwMode="auto">
          <a:xfrm rot="5400000">
            <a:off x="8268725" y="2105011"/>
            <a:ext cx="760622" cy="247534"/>
          </a:xfrm>
          <a:prstGeom prst="bentConnector3">
            <a:avLst>
              <a:gd name="adj1" fmla="val 98838"/>
            </a:avLst>
          </a:prstGeom>
          <a:solidFill>
            <a:schemeClr val="accent2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104" name="Gewinkelte Verbindung 103"/>
          <p:cNvCxnSpPr>
            <a:endCxn id="63" idx="3"/>
          </p:cNvCxnSpPr>
          <p:nvPr/>
        </p:nvCxnSpPr>
        <p:spPr bwMode="auto">
          <a:xfrm rot="5400000">
            <a:off x="3818661" y="2146164"/>
            <a:ext cx="792542" cy="222609"/>
          </a:xfrm>
          <a:prstGeom prst="bentConnector2">
            <a:avLst/>
          </a:prstGeom>
          <a:solidFill>
            <a:schemeClr val="accent2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119" name="Gewinkelte Verbindung 118"/>
          <p:cNvCxnSpPr/>
          <p:nvPr/>
        </p:nvCxnSpPr>
        <p:spPr bwMode="auto">
          <a:xfrm rot="5400000">
            <a:off x="5256842" y="2173976"/>
            <a:ext cx="813300" cy="193347"/>
          </a:xfrm>
          <a:prstGeom prst="bentConnector3">
            <a:avLst>
              <a:gd name="adj1" fmla="val 101531"/>
            </a:avLst>
          </a:prstGeom>
          <a:solidFill>
            <a:schemeClr val="accent2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4" name="Richtungspfeil 3"/>
          <p:cNvSpPr/>
          <p:nvPr/>
        </p:nvSpPr>
        <p:spPr bwMode="auto">
          <a:xfrm>
            <a:off x="242732" y="2158137"/>
            <a:ext cx="1220089" cy="1569660"/>
          </a:xfrm>
          <a:prstGeom prst="homePlate">
            <a:avLst>
              <a:gd name="adj" fmla="val 16893"/>
            </a:avLst>
          </a:prstGeom>
          <a:solidFill>
            <a:schemeClr val="accent5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  </a:t>
            </a:r>
            <a:r>
              <a:rPr lang="en-US" sz="1600" dirty="0">
                <a:solidFill>
                  <a:schemeClr val="bg1"/>
                </a:solidFill>
              </a:rPr>
              <a:t>IP 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KPIs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67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445" y="4203502"/>
            <a:ext cx="2373116" cy="159531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1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801" y="4441163"/>
            <a:ext cx="2016201" cy="146647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Grafik 7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052" y="4214126"/>
            <a:ext cx="1125348" cy="1382432"/>
          </a:xfrm>
          <a:prstGeom prst="rect">
            <a:avLst/>
          </a:prstGeom>
          <a:ln w="19050">
            <a:noFill/>
          </a:ln>
        </p:spPr>
      </p:pic>
      <p:sp>
        <p:nvSpPr>
          <p:cNvPr id="78" name="Rechteck 77"/>
          <p:cNvSpPr/>
          <p:nvPr/>
        </p:nvSpPr>
        <p:spPr bwMode="auto">
          <a:xfrm>
            <a:off x="3244409" y="5996774"/>
            <a:ext cx="2564097" cy="230924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Quarterly standard IP reporting</a:t>
            </a:r>
          </a:p>
        </p:txBody>
      </p:sp>
      <p:sp>
        <p:nvSpPr>
          <p:cNvPr id="60" name="Richtungspfeil 59"/>
          <p:cNvSpPr/>
          <p:nvPr/>
        </p:nvSpPr>
        <p:spPr bwMode="auto">
          <a:xfrm>
            <a:off x="242732" y="4163799"/>
            <a:ext cx="1646173" cy="2062103"/>
          </a:xfrm>
          <a:prstGeom prst="homePlate">
            <a:avLst>
              <a:gd name="adj" fmla="val 12020"/>
            </a:avLst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42875" indent="-14287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Quarterly reporting </a:t>
            </a:r>
          </a:p>
          <a:p>
            <a:pPr marL="142875" indent="-14287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Yearly full reporting of all IP KPIs for discussion with CTOs &amp; R&amp;D heads</a:t>
            </a:r>
          </a:p>
        </p:txBody>
      </p:sp>
      <p:sp>
        <p:nvSpPr>
          <p:cNvPr id="81" name="Rechteck 80"/>
          <p:cNvSpPr/>
          <p:nvPr/>
        </p:nvSpPr>
        <p:spPr bwMode="auto">
          <a:xfrm>
            <a:off x="1899423" y="5995746"/>
            <a:ext cx="1186072" cy="231952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Basic figures</a:t>
            </a:r>
          </a:p>
        </p:txBody>
      </p:sp>
      <p:sp>
        <p:nvSpPr>
          <p:cNvPr id="82" name="Rechteck 81"/>
          <p:cNvSpPr/>
          <p:nvPr/>
        </p:nvSpPr>
        <p:spPr bwMode="auto">
          <a:xfrm>
            <a:off x="5979133" y="5989321"/>
            <a:ext cx="2723936" cy="231952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Annual IP reporting</a:t>
            </a:r>
          </a:p>
        </p:txBody>
      </p:sp>
      <p:cxnSp>
        <p:nvCxnSpPr>
          <p:cNvPr id="64" name="Gerade Verbindung 63"/>
          <p:cNvCxnSpPr/>
          <p:nvPr/>
        </p:nvCxnSpPr>
        <p:spPr bwMode="auto">
          <a:xfrm>
            <a:off x="3116202" y="2802115"/>
            <a:ext cx="962025" cy="0"/>
          </a:xfrm>
          <a:prstGeom prst="line">
            <a:avLst/>
          </a:prstGeom>
          <a:solidFill>
            <a:schemeClr val="accent2"/>
          </a:solidFill>
          <a:ln w="254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Gewinkelte Verbindung 7"/>
          <p:cNvCxnSpPr/>
          <p:nvPr/>
        </p:nvCxnSpPr>
        <p:spPr bwMode="auto">
          <a:xfrm rot="5400000">
            <a:off x="2297514" y="2099692"/>
            <a:ext cx="895309" cy="321332"/>
          </a:xfrm>
          <a:prstGeom prst="bentConnector3">
            <a:avLst>
              <a:gd name="adj1" fmla="val 98938"/>
            </a:avLst>
          </a:prstGeom>
          <a:solidFill>
            <a:schemeClr val="accent2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40" name="Ellipse 39"/>
          <p:cNvSpPr/>
          <p:nvPr/>
        </p:nvSpPr>
        <p:spPr bwMode="auto">
          <a:xfrm>
            <a:off x="2777824" y="1620124"/>
            <a:ext cx="496632" cy="487124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KTypeMedium" pitchFamily="34" charset="0"/>
              </a:rPr>
              <a:t>OPC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1550352" y="735578"/>
            <a:ext cx="1278272" cy="584775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Create inventions</a:t>
            </a:r>
          </a:p>
        </p:txBody>
      </p:sp>
      <p:sp>
        <p:nvSpPr>
          <p:cNvPr id="106" name="Textfeld 105"/>
          <p:cNvSpPr txBox="1"/>
          <p:nvPr/>
        </p:nvSpPr>
        <p:spPr>
          <a:xfrm>
            <a:off x="2985452" y="735578"/>
            <a:ext cx="1278272" cy="584775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Ensure </a:t>
            </a:r>
          </a:p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IP quality</a:t>
            </a:r>
          </a:p>
        </p:txBody>
      </p:sp>
      <p:sp>
        <p:nvSpPr>
          <p:cNvPr id="112" name="Textfeld 111"/>
          <p:cNvSpPr txBox="1"/>
          <p:nvPr/>
        </p:nvSpPr>
        <p:spPr>
          <a:xfrm>
            <a:off x="4407852" y="735578"/>
            <a:ext cx="1278272" cy="584775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Develop </a:t>
            </a:r>
          </a:p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IP shield</a:t>
            </a:r>
          </a:p>
        </p:txBody>
      </p:sp>
      <p:sp>
        <p:nvSpPr>
          <p:cNvPr id="114" name="Textfeld 113"/>
          <p:cNvSpPr txBox="1"/>
          <p:nvPr/>
        </p:nvSpPr>
        <p:spPr>
          <a:xfrm>
            <a:off x="5868352" y="735578"/>
            <a:ext cx="1335088" cy="584775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Renew </a:t>
            </a:r>
          </a:p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IP shield</a:t>
            </a:r>
          </a:p>
        </p:txBody>
      </p:sp>
      <p:sp>
        <p:nvSpPr>
          <p:cNvPr id="115" name="Textfeld 114"/>
          <p:cNvSpPr txBox="1"/>
          <p:nvPr/>
        </p:nvSpPr>
        <p:spPr>
          <a:xfrm>
            <a:off x="7367981" y="735578"/>
            <a:ext cx="1335088" cy="584775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Benchmark </a:t>
            </a:r>
          </a:p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IP shield</a:t>
            </a:r>
          </a:p>
        </p:txBody>
      </p:sp>
      <p:sp>
        <p:nvSpPr>
          <p:cNvPr id="57" name="Textfeld 56"/>
          <p:cNvSpPr txBox="1"/>
          <p:nvPr/>
        </p:nvSpPr>
        <p:spPr>
          <a:xfrm>
            <a:off x="242731" y="735578"/>
            <a:ext cx="1220089" cy="584775"/>
          </a:xfrm>
          <a:prstGeom prst="homePlate">
            <a:avLst>
              <a:gd name="adj" fmla="val 18392"/>
            </a:avLst>
          </a:prstGeom>
          <a:solidFill>
            <a:schemeClr val="accent5"/>
          </a:solidFill>
          <a:ln>
            <a:solidFill>
              <a:schemeClr val="bg2"/>
            </a:solidFill>
          </a:ln>
        </p:spPr>
        <p:txBody>
          <a:bodyPr wrap="none" anchor="ctr" anchorCtr="0">
            <a:no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Strategic</a:t>
            </a:r>
          </a:p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IP goals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8" name="Inhaltsplatzhalter 2"/>
          <p:cNvSpPr txBox="1">
            <a:spLocks/>
          </p:cNvSpPr>
          <p:nvPr/>
        </p:nvSpPr>
        <p:spPr bwMode="auto">
          <a:xfrm>
            <a:off x="1577672" y="2510869"/>
            <a:ext cx="1070978" cy="328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TKTypeMedium" pitchFamily="34" charset="0"/>
              <a:buNone/>
              <a:tabLst/>
              <a:defRPr/>
            </a:pPr>
            <a:r>
              <a:rPr lang="en-US" sz="1400" kern="0" dirty="0">
                <a:latin typeface="+mn-lt"/>
              </a:rPr>
              <a:t># inventions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pic>
        <p:nvPicPr>
          <p:cNvPr id="33988" name="Picture 19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133" y="4092703"/>
            <a:ext cx="2723936" cy="1838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hteck 2"/>
          <p:cNvSpPr/>
          <p:nvPr/>
        </p:nvSpPr>
        <p:spPr>
          <a:xfrm>
            <a:off x="5979133" y="4092703"/>
            <a:ext cx="2723936" cy="1838411"/>
          </a:xfrm>
          <a:prstGeom prst="rect">
            <a:avLst/>
          </a:prstGeom>
          <a:solidFill>
            <a:schemeClr val="accent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de-DE" sz="1600" dirty="0" err="1">
              <a:ln>
                <a:noFill/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222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/>
        </p:nvSpPr>
        <p:spPr>
          <a:xfrm>
            <a:off x="1576853" y="2000041"/>
            <a:ext cx="1489435" cy="42462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3066288" y="1715561"/>
            <a:ext cx="1432560" cy="45306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4498848" y="1496719"/>
            <a:ext cx="1450848" cy="47495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6632862" y="988952"/>
            <a:ext cx="2260314" cy="52573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en-US" sz="1600" dirty="0" err="1">
              <a:solidFill>
                <a:schemeClr val="tx1"/>
              </a:solidFill>
            </a:endParaRPr>
          </a:p>
        </p:txBody>
      </p:sp>
      <p:graphicFrame>
        <p:nvGraphicFramePr>
          <p:cNvPr id="4" name="Objek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34167492"/>
              </p:ext>
            </p:extLst>
          </p:nvPr>
        </p:nvGraphicFramePr>
        <p:xfrm>
          <a:off x="1590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53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feld 1"/>
          <p:cNvSpPr txBox="1"/>
          <p:nvPr/>
        </p:nvSpPr>
        <p:spPr>
          <a:xfrm>
            <a:off x="2226075" y="1330519"/>
            <a:ext cx="333425" cy="1661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200" b="1" dirty="0"/>
              <a:t>2014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649356" y="1045745"/>
            <a:ext cx="333425" cy="1661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200" b="1" dirty="0"/>
              <a:t>2015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5062932" y="724927"/>
            <a:ext cx="333425" cy="1661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200" b="1" dirty="0"/>
              <a:t>2016</a:t>
            </a:r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862483"/>
              </p:ext>
            </p:extLst>
          </p:nvPr>
        </p:nvGraphicFramePr>
        <p:xfrm>
          <a:off x="252413" y="1704912"/>
          <a:ext cx="8638411" cy="45982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0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65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36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94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8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643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9251">
                <a:tc rowSpan="7">
                  <a:txBody>
                    <a:bodyPr/>
                    <a:lstStyle/>
                    <a:p>
                      <a:pPr algn="ctr" fontAlgn="t">
                        <a:lnSpc>
                          <a:spcPct val="90000"/>
                        </a:lnSpc>
                      </a:pPr>
                      <a:r>
                        <a:rPr lang="de-DE" sz="1800" b="1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IP </a:t>
                      </a:r>
                      <a:r>
                        <a:rPr lang="de-DE" sz="1800" b="1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Effectiveness</a:t>
                      </a:r>
                      <a:endParaRPr lang="de-DE" sz="1800" b="1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200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Licencing</a:t>
                      </a:r>
                      <a:r>
                        <a:rPr lang="de-DE" sz="120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de-DE" sz="12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Internal licencing</a:t>
                      </a:r>
                      <a:endParaRPr lang="de-DE" sz="10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External licencing</a:t>
                      </a:r>
                      <a:endParaRPr lang="de-DE" sz="10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Businesses are supported to generate </a:t>
                      </a:r>
                      <a:r>
                        <a:rPr lang="en-US" sz="1400" b="0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licencing</a:t>
                      </a:r>
                      <a:r>
                        <a:rPr lang="en-US" sz="1400" b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 revenues</a:t>
                      </a:r>
                      <a:endParaRPr lang="en-US" sz="14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251">
                <a:tc vMerge="1"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20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Products</a:t>
                      </a:r>
                      <a:endParaRPr lang="de-DE" sz="12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10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Product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coverage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analysis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started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80% of relevant revenue </a:t>
                      </a:r>
                    </a:p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secured by IP</a:t>
                      </a:r>
                      <a:endParaRPr lang="en-US" sz="14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251">
                <a:tc vMerge="1"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20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Technologies</a:t>
                      </a:r>
                      <a:endParaRPr lang="de-DE" sz="12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Technology</a:t>
                      </a:r>
                      <a:r>
                        <a:rPr lang="de-DE" sz="10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Trees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IP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focus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defined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IP focus revisited</a:t>
                      </a:r>
                      <a:endParaRPr lang="de-DE" sz="10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All major technologies secured by IP</a:t>
                      </a:r>
                      <a:endParaRPr lang="en-US" sz="14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251">
                <a:tc vMerge="1"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200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Inventions</a:t>
                      </a:r>
                      <a:endParaRPr lang="de-DE" sz="12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Invention-on-Demand</a:t>
                      </a:r>
                      <a:r>
                        <a:rPr lang="de-DE" sz="100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workshops</a:t>
                      </a:r>
                      <a:endParaRPr lang="de-DE" sz="10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TRIZ</a:t>
                      </a:r>
                      <a:endParaRPr lang="de-DE" sz="10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New formats (fast-track) </a:t>
                      </a:r>
                      <a:b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new topics (spare, IT, ..)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400" b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500+ First </a:t>
                      </a:r>
                      <a:r>
                        <a:rPr lang="de-DE" sz="1400" b="0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Filings</a:t>
                      </a:r>
                      <a:r>
                        <a:rPr lang="de-DE" sz="1400" b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 p.a.</a:t>
                      </a:r>
                      <a:endParaRPr lang="de-DE" sz="14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251">
                <a:tc vMerge="1"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20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Inventors</a:t>
                      </a:r>
                      <a:endParaRPr lang="de-DE" sz="12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Inventor</a:t>
                      </a:r>
                      <a:r>
                        <a:rPr lang="de-DE" sz="100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Incentive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IP risk reduction</a:t>
                      </a:r>
                      <a:endParaRPr lang="de-DE" sz="10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Flat fee inventor Remuneration</a:t>
                      </a:r>
                      <a:endParaRPr lang="de-DE" sz="10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All </a:t>
                      </a:r>
                      <a:r>
                        <a:rPr lang="en-US" sz="1400" b="0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tk</a:t>
                      </a:r>
                      <a:r>
                        <a:rPr lang="en-US" sz="1400" b="0" u="none" strike="noStrike" baseline="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 i</a:t>
                      </a:r>
                      <a:r>
                        <a:rPr lang="en-US" sz="1400" b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nventors incentivized /</a:t>
                      </a:r>
                      <a:r>
                        <a:rPr lang="en-US" sz="1400" b="0" u="none" strike="noStrike" baseline="0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400" b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remunerated</a:t>
                      </a: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251">
                <a:tc vMerge="1"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20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IP </a:t>
                      </a:r>
                      <a:r>
                        <a:rPr lang="de-DE" sz="1200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Decisions</a:t>
                      </a:r>
                      <a:endParaRPr lang="de-DE" sz="12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Operative</a:t>
                      </a:r>
                      <a:r>
                        <a:rPr lang="de-DE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Patent </a:t>
                      </a:r>
                      <a:r>
                        <a:rPr lang="de-DE" sz="1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Councils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All IP decisions in OPCs (FTOs, </a:t>
                      </a:r>
                      <a:r>
                        <a:rPr lang="en-US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InvRemun</a:t>
                      </a: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..)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Operative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tk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IP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portal</a:t>
                      </a:r>
                      <a:b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Strategical: 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IP Dialog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400" b="0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Informed</a:t>
                      </a:r>
                      <a:r>
                        <a:rPr lang="de-DE" sz="1400" b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 IP </a:t>
                      </a:r>
                      <a:r>
                        <a:rPr lang="de-DE" sz="1400" b="0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decisions</a:t>
                      </a:r>
                      <a:endParaRPr lang="de-DE" sz="14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259">
                <a:tc vMerge="1"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20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Brands</a:t>
                      </a:r>
                      <a:endParaRPr lang="de-DE" sz="12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tk brand filed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All brands known</a:t>
                      </a:r>
                      <a:b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brand protection processes set up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en-US" sz="1400" b="0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tk</a:t>
                      </a:r>
                      <a:r>
                        <a:rPr lang="en-US" sz="1400" b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 trademarks protected</a:t>
                      </a: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8259">
                <a:tc rowSpan="5">
                  <a:txBody>
                    <a:bodyPr/>
                    <a:lstStyle/>
                    <a:p>
                      <a:pPr algn="ctr" fontAlgn="t">
                        <a:lnSpc>
                          <a:spcPct val="90000"/>
                        </a:lnSpc>
                      </a:pPr>
                      <a:r>
                        <a:rPr lang="de-DE" sz="1800" b="1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IP Efficiency</a:t>
                      </a:r>
                      <a:endParaRPr lang="de-DE" sz="1800" b="1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20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IP </a:t>
                      </a:r>
                      <a:r>
                        <a:rPr lang="de-DE" sz="1200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community</a:t>
                      </a:r>
                      <a:endParaRPr lang="de-DE" sz="12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IP </a:t>
                      </a:r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coordinators named,</a:t>
                      </a:r>
                      <a:b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0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</a:t>
                      </a: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global training conducted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</a:t>
                      </a:r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ocal IP coordinators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TM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coordinators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existing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400" b="0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Informed</a:t>
                      </a:r>
                      <a:r>
                        <a:rPr lang="de-DE" sz="1400" b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de-DE" sz="1400" b="0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co-working</a:t>
                      </a:r>
                      <a:r>
                        <a:rPr lang="de-DE" sz="1400" b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            IP </a:t>
                      </a:r>
                      <a:r>
                        <a:rPr lang="de-DE" sz="1400" b="0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community</a:t>
                      </a:r>
                      <a:endParaRPr lang="de-DE" sz="14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251">
                <a:tc vMerge="1"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200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Competitor</a:t>
                      </a:r>
                      <a:r>
                        <a:rPr lang="de-DE" sz="120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 IP</a:t>
                      </a:r>
                      <a:endParaRPr lang="de-DE" sz="12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10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Thomson Innovation implemented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600 users</a:t>
                      </a:r>
                      <a:b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IP research </a:t>
                      </a:r>
                      <a:r>
                        <a:rPr lang="en-US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dept</a:t>
                      </a: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started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400" b="0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Competitor</a:t>
                      </a:r>
                      <a:r>
                        <a:rPr lang="de-DE" sz="1400" b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 IP </a:t>
                      </a:r>
                      <a:r>
                        <a:rPr lang="de-DE" sz="1400" b="0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known</a:t>
                      </a:r>
                      <a:endParaRPr lang="de-DE" sz="1400" b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14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251">
                <a:tc vMerge="1"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20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IP </a:t>
                      </a:r>
                      <a:r>
                        <a:rPr lang="de-DE" sz="1200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law</a:t>
                      </a:r>
                      <a:r>
                        <a:rPr lang="de-DE" sz="120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200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firms</a:t>
                      </a:r>
                      <a:endParaRPr lang="de-DE" sz="12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Negotiations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</a:t>
                      </a:r>
                    </a:p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Germany &amp;</a:t>
                      </a:r>
                      <a:r>
                        <a:rPr lang="de-DE" sz="10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international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Annual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reviews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&amp;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portf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optimization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400" b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 - </a:t>
                      </a:r>
                      <a:endParaRPr lang="de-DE" sz="14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0243">
                <a:tc vMerge="1"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20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Insourcing</a:t>
                      </a:r>
                      <a:endParaRPr lang="de-DE" sz="12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IP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board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tk IP GmbH</a:t>
                      </a:r>
                      <a:endParaRPr lang="de-DE" sz="10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400" b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60%</a:t>
                      </a:r>
                      <a:endParaRPr lang="de-DE" sz="14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000">
                <a:tc vMerge="1"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200" u="none" strike="noStrike" dirty="0" err="1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Governance</a:t>
                      </a:r>
                      <a:endParaRPr lang="de-DE" sz="12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tk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AG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board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proposals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TRA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catalog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de-DE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r>
                        <a:rPr lang="de-DE" sz="1400" b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 - </a:t>
                      </a:r>
                      <a:endParaRPr lang="de-DE" sz="14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" name="Freihandform 14"/>
          <p:cNvSpPr/>
          <p:nvPr/>
        </p:nvSpPr>
        <p:spPr>
          <a:xfrm>
            <a:off x="1577340" y="1513630"/>
            <a:ext cx="1600200" cy="491490"/>
          </a:xfrm>
          <a:custGeom>
            <a:avLst/>
            <a:gdLst>
              <a:gd name="connsiteX0" fmla="*/ 0 w 1600200"/>
              <a:gd name="connsiteY0" fmla="*/ 483870 h 483870"/>
              <a:gd name="connsiteX1" fmla="*/ 1493520 w 1600200"/>
              <a:gd name="connsiteY1" fmla="*/ 483870 h 483870"/>
              <a:gd name="connsiteX2" fmla="*/ 1493520 w 1600200"/>
              <a:gd name="connsiteY2" fmla="*/ 190500 h 483870"/>
              <a:gd name="connsiteX3" fmla="*/ 1535430 w 1600200"/>
              <a:gd name="connsiteY3" fmla="*/ 129540 h 483870"/>
              <a:gd name="connsiteX4" fmla="*/ 1584960 w 1600200"/>
              <a:gd name="connsiteY4" fmla="*/ 99060 h 483870"/>
              <a:gd name="connsiteX5" fmla="*/ 1600200 w 1600200"/>
              <a:gd name="connsiteY5" fmla="*/ 91440 h 483870"/>
              <a:gd name="connsiteX6" fmla="*/ 1600200 w 1600200"/>
              <a:gd name="connsiteY6" fmla="*/ 11430 h 483870"/>
              <a:gd name="connsiteX7" fmla="*/ 1390650 w 1600200"/>
              <a:gd name="connsiteY7" fmla="*/ 0 h 483870"/>
              <a:gd name="connsiteX8" fmla="*/ 1238250 w 1600200"/>
              <a:gd name="connsiteY8" fmla="*/ 0 h 483870"/>
              <a:gd name="connsiteX9" fmla="*/ 1062990 w 1600200"/>
              <a:gd name="connsiteY9" fmla="*/ 11430 h 483870"/>
              <a:gd name="connsiteX10" fmla="*/ 853440 w 1600200"/>
              <a:gd name="connsiteY10" fmla="*/ 38100 h 483870"/>
              <a:gd name="connsiteX11" fmla="*/ 601980 w 1600200"/>
              <a:gd name="connsiteY11" fmla="*/ 95250 h 483870"/>
              <a:gd name="connsiteX12" fmla="*/ 403860 w 1600200"/>
              <a:gd name="connsiteY12" fmla="*/ 179070 h 483870"/>
              <a:gd name="connsiteX13" fmla="*/ 270510 w 1600200"/>
              <a:gd name="connsiteY13" fmla="*/ 255270 h 483870"/>
              <a:gd name="connsiteX14" fmla="*/ 99060 w 1600200"/>
              <a:gd name="connsiteY14" fmla="*/ 381000 h 483870"/>
              <a:gd name="connsiteX15" fmla="*/ 0 w 1600200"/>
              <a:gd name="connsiteY15" fmla="*/ 483870 h 483870"/>
              <a:gd name="connsiteX0" fmla="*/ 0 w 1600200"/>
              <a:gd name="connsiteY0" fmla="*/ 483870 h 483870"/>
              <a:gd name="connsiteX1" fmla="*/ 1493520 w 1600200"/>
              <a:gd name="connsiteY1" fmla="*/ 483870 h 483870"/>
              <a:gd name="connsiteX2" fmla="*/ 1493520 w 1600200"/>
              <a:gd name="connsiteY2" fmla="*/ 190500 h 483870"/>
              <a:gd name="connsiteX3" fmla="*/ 1535430 w 1600200"/>
              <a:gd name="connsiteY3" fmla="*/ 129540 h 483870"/>
              <a:gd name="connsiteX4" fmla="*/ 1584960 w 1600200"/>
              <a:gd name="connsiteY4" fmla="*/ 99060 h 483870"/>
              <a:gd name="connsiteX5" fmla="*/ 1600200 w 1600200"/>
              <a:gd name="connsiteY5" fmla="*/ 91440 h 483870"/>
              <a:gd name="connsiteX6" fmla="*/ 1600200 w 1600200"/>
              <a:gd name="connsiteY6" fmla="*/ 11430 h 483870"/>
              <a:gd name="connsiteX7" fmla="*/ 1390650 w 1600200"/>
              <a:gd name="connsiteY7" fmla="*/ 0 h 483870"/>
              <a:gd name="connsiteX8" fmla="*/ 1238250 w 1600200"/>
              <a:gd name="connsiteY8" fmla="*/ 0 h 483870"/>
              <a:gd name="connsiteX9" fmla="*/ 1062990 w 1600200"/>
              <a:gd name="connsiteY9" fmla="*/ 11430 h 483870"/>
              <a:gd name="connsiteX10" fmla="*/ 859155 w 1600200"/>
              <a:gd name="connsiteY10" fmla="*/ 24765 h 483870"/>
              <a:gd name="connsiteX11" fmla="*/ 601980 w 1600200"/>
              <a:gd name="connsiteY11" fmla="*/ 95250 h 483870"/>
              <a:gd name="connsiteX12" fmla="*/ 403860 w 1600200"/>
              <a:gd name="connsiteY12" fmla="*/ 179070 h 483870"/>
              <a:gd name="connsiteX13" fmla="*/ 270510 w 1600200"/>
              <a:gd name="connsiteY13" fmla="*/ 255270 h 483870"/>
              <a:gd name="connsiteX14" fmla="*/ 99060 w 1600200"/>
              <a:gd name="connsiteY14" fmla="*/ 381000 h 483870"/>
              <a:gd name="connsiteX15" fmla="*/ 0 w 1600200"/>
              <a:gd name="connsiteY15" fmla="*/ 483870 h 483870"/>
              <a:gd name="connsiteX0" fmla="*/ 0 w 1600200"/>
              <a:gd name="connsiteY0" fmla="*/ 485775 h 485775"/>
              <a:gd name="connsiteX1" fmla="*/ 1493520 w 1600200"/>
              <a:gd name="connsiteY1" fmla="*/ 485775 h 485775"/>
              <a:gd name="connsiteX2" fmla="*/ 1493520 w 1600200"/>
              <a:gd name="connsiteY2" fmla="*/ 192405 h 485775"/>
              <a:gd name="connsiteX3" fmla="*/ 1535430 w 1600200"/>
              <a:gd name="connsiteY3" fmla="*/ 131445 h 485775"/>
              <a:gd name="connsiteX4" fmla="*/ 1584960 w 1600200"/>
              <a:gd name="connsiteY4" fmla="*/ 100965 h 485775"/>
              <a:gd name="connsiteX5" fmla="*/ 1600200 w 1600200"/>
              <a:gd name="connsiteY5" fmla="*/ 93345 h 485775"/>
              <a:gd name="connsiteX6" fmla="*/ 1600200 w 1600200"/>
              <a:gd name="connsiteY6" fmla="*/ 13335 h 485775"/>
              <a:gd name="connsiteX7" fmla="*/ 1390650 w 1600200"/>
              <a:gd name="connsiteY7" fmla="*/ 1905 h 485775"/>
              <a:gd name="connsiteX8" fmla="*/ 1238250 w 1600200"/>
              <a:gd name="connsiteY8" fmla="*/ 1905 h 485775"/>
              <a:gd name="connsiteX9" fmla="*/ 1097280 w 1600200"/>
              <a:gd name="connsiteY9" fmla="*/ 0 h 485775"/>
              <a:gd name="connsiteX10" fmla="*/ 859155 w 1600200"/>
              <a:gd name="connsiteY10" fmla="*/ 26670 h 485775"/>
              <a:gd name="connsiteX11" fmla="*/ 601980 w 1600200"/>
              <a:gd name="connsiteY11" fmla="*/ 97155 h 485775"/>
              <a:gd name="connsiteX12" fmla="*/ 403860 w 1600200"/>
              <a:gd name="connsiteY12" fmla="*/ 180975 h 485775"/>
              <a:gd name="connsiteX13" fmla="*/ 270510 w 1600200"/>
              <a:gd name="connsiteY13" fmla="*/ 257175 h 485775"/>
              <a:gd name="connsiteX14" fmla="*/ 99060 w 1600200"/>
              <a:gd name="connsiteY14" fmla="*/ 382905 h 485775"/>
              <a:gd name="connsiteX15" fmla="*/ 0 w 1600200"/>
              <a:gd name="connsiteY15" fmla="*/ 485775 h 485775"/>
              <a:gd name="connsiteX0" fmla="*/ 0 w 1600200"/>
              <a:gd name="connsiteY0" fmla="*/ 493394 h 493394"/>
              <a:gd name="connsiteX1" fmla="*/ 1493520 w 1600200"/>
              <a:gd name="connsiteY1" fmla="*/ 493394 h 493394"/>
              <a:gd name="connsiteX2" fmla="*/ 1493520 w 1600200"/>
              <a:gd name="connsiteY2" fmla="*/ 200024 h 493394"/>
              <a:gd name="connsiteX3" fmla="*/ 1535430 w 1600200"/>
              <a:gd name="connsiteY3" fmla="*/ 139064 h 493394"/>
              <a:gd name="connsiteX4" fmla="*/ 1584960 w 1600200"/>
              <a:gd name="connsiteY4" fmla="*/ 108584 h 493394"/>
              <a:gd name="connsiteX5" fmla="*/ 1600200 w 1600200"/>
              <a:gd name="connsiteY5" fmla="*/ 100964 h 493394"/>
              <a:gd name="connsiteX6" fmla="*/ 1600200 w 1600200"/>
              <a:gd name="connsiteY6" fmla="*/ 20954 h 493394"/>
              <a:gd name="connsiteX7" fmla="*/ 1390650 w 1600200"/>
              <a:gd name="connsiteY7" fmla="*/ 9524 h 493394"/>
              <a:gd name="connsiteX8" fmla="*/ 1251585 w 1600200"/>
              <a:gd name="connsiteY8" fmla="*/ 0 h 493394"/>
              <a:gd name="connsiteX9" fmla="*/ 1238250 w 1600200"/>
              <a:gd name="connsiteY9" fmla="*/ 9524 h 493394"/>
              <a:gd name="connsiteX10" fmla="*/ 1097280 w 1600200"/>
              <a:gd name="connsiteY10" fmla="*/ 7619 h 493394"/>
              <a:gd name="connsiteX11" fmla="*/ 859155 w 1600200"/>
              <a:gd name="connsiteY11" fmla="*/ 34289 h 493394"/>
              <a:gd name="connsiteX12" fmla="*/ 601980 w 1600200"/>
              <a:gd name="connsiteY12" fmla="*/ 104774 h 493394"/>
              <a:gd name="connsiteX13" fmla="*/ 403860 w 1600200"/>
              <a:gd name="connsiteY13" fmla="*/ 188594 h 493394"/>
              <a:gd name="connsiteX14" fmla="*/ 270510 w 1600200"/>
              <a:gd name="connsiteY14" fmla="*/ 264794 h 493394"/>
              <a:gd name="connsiteX15" fmla="*/ 99060 w 1600200"/>
              <a:gd name="connsiteY15" fmla="*/ 390524 h 493394"/>
              <a:gd name="connsiteX16" fmla="*/ 0 w 1600200"/>
              <a:gd name="connsiteY16" fmla="*/ 493394 h 493394"/>
              <a:gd name="connsiteX0" fmla="*/ 0 w 1600200"/>
              <a:gd name="connsiteY0" fmla="*/ 485775 h 485775"/>
              <a:gd name="connsiteX1" fmla="*/ 1493520 w 1600200"/>
              <a:gd name="connsiteY1" fmla="*/ 485775 h 485775"/>
              <a:gd name="connsiteX2" fmla="*/ 1493520 w 1600200"/>
              <a:gd name="connsiteY2" fmla="*/ 192405 h 485775"/>
              <a:gd name="connsiteX3" fmla="*/ 1535430 w 1600200"/>
              <a:gd name="connsiteY3" fmla="*/ 131445 h 485775"/>
              <a:gd name="connsiteX4" fmla="*/ 1584960 w 1600200"/>
              <a:gd name="connsiteY4" fmla="*/ 100965 h 485775"/>
              <a:gd name="connsiteX5" fmla="*/ 1600200 w 1600200"/>
              <a:gd name="connsiteY5" fmla="*/ 93345 h 485775"/>
              <a:gd name="connsiteX6" fmla="*/ 1600200 w 1600200"/>
              <a:gd name="connsiteY6" fmla="*/ 13335 h 485775"/>
              <a:gd name="connsiteX7" fmla="*/ 1390650 w 1600200"/>
              <a:gd name="connsiteY7" fmla="*/ 1905 h 485775"/>
              <a:gd name="connsiteX8" fmla="*/ 1238250 w 1600200"/>
              <a:gd name="connsiteY8" fmla="*/ 1905 h 485775"/>
              <a:gd name="connsiteX9" fmla="*/ 1097280 w 1600200"/>
              <a:gd name="connsiteY9" fmla="*/ 0 h 485775"/>
              <a:gd name="connsiteX10" fmla="*/ 859155 w 1600200"/>
              <a:gd name="connsiteY10" fmla="*/ 26670 h 485775"/>
              <a:gd name="connsiteX11" fmla="*/ 601980 w 1600200"/>
              <a:gd name="connsiteY11" fmla="*/ 97155 h 485775"/>
              <a:gd name="connsiteX12" fmla="*/ 403860 w 1600200"/>
              <a:gd name="connsiteY12" fmla="*/ 180975 h 485775"/>
              <a:gd name="connsiteX13" fmla="*/ 270510 w 1600200"/>
              <a:gd name="connsiteY13" fmla="*/ 257175 h 485775"/>
              <a:gd name="connsiteX14" fmla="*/ 99060 w 1600200"/>
              <a:gd name="connsiteY14" fmla="*/ 382905 h 485775"/>
              <a:gd name="connsiteX15" fmla="*/ 0 w 1600200"/>
              <a:gd name="connsiteY15" fmla="*/ 485775 h 485775"/>
              <a:gd name="connsiteX0" fmla="*/ 0 w 1600200"/>
              <a:gd name="connsiteY0" fmla="*/ 491490 h 491490"/>
              <a:gd name="connsiteX1" fmla="*/ 1493520 w 1600200"/>
              <a:gd name="connsiteY1" fmla="*/ 491490 h 491490"/>
              <a:gd name="connsiteX2" fmla="*/ 1493520 w 1600200"/>
              <a:gd name="connsiteY2" fmla="*/ 198120 h 491490"/>
              <a:gd name="connsiteX3" fmla="*/ 1535430 w 1600200"/>
              <a:gd name="connsiteY3" fmla="*/ 137160 h 491490"/>
              <a:gd name="connsiteX4" fmla="*/ 1584960 w 1600200"/>
              <a:gd name="connsiteY4" fmla="*/ 106680 h 491490"/>
              <a:gd name="connsiteX5" fmla="*/ 1600200 w 1600200"/>
              <a:gd name="connsiteY5" fmla="*/ 99060 h 491490"/>
              <a:gd name="connsiteX6" fmla="*/ 1600200 w 1600200"/>
              <a:gd name="connsiteY6" fmla="*/ 19050 h 491490"/>
              <a:gd name="connsiteX7" fmla="*/ 1390650 w 1600200"/>
              <a:gd name="connsiteY7" fmla="*/ 7620 h 491490"/>
              <a:gd name="connsiteX8" fmla="*/ 1243965 w 1600200"/>
              <a:gd name="connsiteY8" fmla="*/ 0 h 491490"/>
              <a:gd name="connsiteX9" fmla="*/ 1097280 w 1600200"/>
              <a:gd name="connsiteY9" fmla="*/ 5715 h 491490"/>
              <a:gd name="connsiteX10" fmla="*/ 859155 w 1600200"/>
              <a:gd name="connsiteY10" fmla="*/ 32385 h 491490"/>
              <a:gd name="connsiteX11" fmla="*/ 601980 w 1600200"/>
              <a:gd name="connsiteY11" fmla="*/ 102870 h 491490"/>
              <a:gd name="connsiteX12" fmla="*/ 403860 w 1600200"/>
              <a:gd name="connsiteY12" fmla="*/ 186690 h 491490"/>
              <a:gd name="connsiteX13" fmla="*/ 270510 w 1600200"/>
              <a:gd name="connsiteY13" fmla="*/ 262890 h 491490"/>
              <a:gd name="connsiteX14" fmla="*/ 99060 w 1600200"/>
              <a:gd name="connsiteY14" fmla="*/ 388620 h 491490"/>
              <a:gd name="connsiteX15" fmla="*/ 0 w 1600200"/>
              <a:gd name="connsiteY15" fmla="*/ 491490 h 491490"/>
              <a:gd name="connsiteX0" fmla="*/ 0 w 1600200"/>
              <a:gd name="connsiteY0" fmla="*/ 491490 h 491490"/>
              <a:gd name="connsiteX1" fmla="*/ 1493520 w 1600200"/>
              <a:gd name="connsiteY1" fmla="*/ 491490 h 491490"/>
              <a:gd name="connsiteX2" fmla="*/ 1493520 w 1600200"/>
              <a:gd name="connsiteY2" fmla="*/ 198120 h 491490"/>
              <a:gd name="connsiteX3" fmla="*/ 1543050 w 1600200"/>
              <a:gd name="connsiteY3" fmla="*/ 140970 h 491490"/>
              <a:gd name="connsiteX4" fmla="*/ 1584960 w 1600200"/>
              <a:gd name="connsiteY4" fmla="*/ 106680 h 491490"/>
              <a:gd name="connsiteX5" fmla="*/ 1600200 w 1600200"/>
              <a:gd name="connsiteY5" fmla="*/ 99060 h 491490"/>
              <a:gd name="connsiteX6" fmla="*/ 1600200 w 1600200"/>
              <a:gd name="connsiteY6" fmla="*/ 19050 h 491490"/>
              <a:gd name="connsiteX7" fmla="*/ 1390650 w 1600200"/>
              <a:gd name="connsiteY7" fmla="*/ 7620 h 491490"/>
              <a:gd name="connsiteX8" fmla="*/ 1243965 w 1600200"/>
              <a:gd name="connsiteY8" fmla="*/ 0 h 491490"/>
              <a:gd name="connsiteX9" fmla="*/ 1097280 w 1600200"/>
              <a:gd name="connsiteY9" fmla="*/ 5715 h 491490"/>
              <a:gd name="connsiteX10" fmla="*/ 859155 w 1600200"/>
              <a:gd name="connsiteY10" fmla="*/ 32385 h 491490"/>
              <a:gd name="connsiteX11" fmla="*/ 601980 w 1600200"/>
              <a:gd name="connsiteY11" fmla="*/ 102870 h 491490"/>
              <a:gd name="connsiteX12" fmla="*/ 403860 w 1600200"/>
              <a:gd name="connsiteY12" fmla="*/ 186690 h 491490"/>
              <a:gd name="connsiteX13" fmla="*/ 270510 w 1600200"/>
              <a:gd name="connsiteY13" fmla="*/ 262890 h 491490"/>
              <a:gd name="connsiteX14" fmla="*/ 99060 w 1600200"/>
              <a:gd name="connsiteY14" fmla="*/ 388620 h 491490"/>
              <a:gd name="connsiteX15" fmla="*/ 0 w 1600200"/>
              <a:gd name="connsiteY15" fmla="*/ 491490 h 49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00200" h="491490">
                <a:moveTo>
                  <a:pt x="0" y="491490"/>
                </a:moveTo>
                <a:lnTo>
                  <a:pt x="1493520" y="491490"/>
                </a:lnTo>
                <a:lnTo>
                  <a:pt x="1493520" y="198120"/>
                </a:lnTo>
                <a:lnTo>
                  <a:pt x="1543050" y="140970"/>
                </a:lnTo>
                <a:lnTo>
                  <a:pt x="1584960" y="106680"/>
                </a:lnTo>
                <a:lnTo>
                  <a:pt x="1600200" y="99060"/>
                </a:lnTo>
                <a:lnTo>
                  <a:pt x="1600200" y="19050"/>
                </a:lnTo>
                <a:lnTo>
                  <a:pt x="1390650" y="7620"/>
                </a:lnTo>
                <a:cubicBezTo>
                  <a:pt x="1330325" y="5715"/>
                  <a:pt x="1292860" y="318"/>
                  <a:pt x="1243965" y="0"/>
                </a:cubicBezTo>
                <a:lnTo>
                  <a:pt x="1097280" y="5715"/>
                </a:lnTo>
                <a:lnTo>
                  <a:pt x="859155" y="32385"/>
                </a:lnTo>
                <a:lnTo>
                  <a:pt x="601980" y="102870"/>
                </a:lnTo>
                <a:lnTo>
                  <a:pt x="403860" y="186690"/>
                </a:lnTo>
                <a:lnTo>
                  <a:pt x="270510" y="262890"/>
                </a:lnTo>
                <a:lnTo>
                  <a:pt x="99060" y="388620"/>
                </a:lnTo>
                <a:lnTo>
                  <a:pt x="0" y="49149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112" name="Bogen 6"/>
          <p:cNvSpPr/>
          <p:nvPr/>
        </p:nvSpPr>
        <p:spPr bwMode="auto">
          <a:xfrm rot="10800000" flipV="1">
            <a:off x="1403648" y="1509522"/>
            <a:ext cx="2938995" cy="1820858"/>
          </a:xfrm>
          <a:prstGeom prst="arc">
            <a:avLst>
              <a:gd name="adj1" fmla="val 15046993"/>
              <a:gd name="adj2" fmla="val 20491032"/>
            </a:avLst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Freihandform 16"/>
          <p:cNvSpPr/>
          <p:nvPr/>
        </p:nvSpPr>
        <p:spPr>
          <a:xfrm>
            <a:off x="3068955" y="1241216"/>
            <a:ext cx="1592580" cy="481336"/>
          </a:xfrm>
          <a:custGeom>
            <a:avLst/>
            <a:gdLst>
              <a:gd name="connsiteX0" fmla="*/ 1592580 w 1592580"/>
              <a:gd name="connsiteY0" fmla="*/ 15240 h 476250"/>
              <a:gd name="connsiteX1" fmla="*/ 1592580 w 1592580"/>
              <a:gd name="connsiteY1" fmla="*/ 76200 h 476250"/>
              <a:gd name="connsiteX2" fmla="*/ 1527810 w 1592580"/>
              <a:gd name="connsiteY2" fmla="*/ 135255 h 476250"/>
              <a:gd name="connsiteX3" fmla="*/ 1453515 w 1592580"/>
              <a:gd name="connsiteY3" fmla="*/ 190500 h 476250"/>
              <a:gd name="connsiteX4" fmla="*/ 1432560 w 1592580"/>
              <a:gd name="connsiteY4" fmla="*/ 226695 h 476250"/>
              <a:gd name="connsiteX5" fmla="*/ 1432560 w 1592580"/>
              <a:gd name="connsiteY5" fmla="*/ 476250 h 476250"/>
              <a:gd name="connsiteX6" fmla="*/ 0 w 1592580"/>
              <a:gd name="connsiteY6" fmla="*/ 476250 h 476250"/>
              <a:gd name="connsiteX7" fmla="*/ 9525 w 1592580"/>
              <a:gd name="connsiteY7" fmla="*/ 453390 h 476250"/>
              <a:gd name="connsiteX8" fmla="*/ 68580 w 1592580"/>
              <a:gd name="connsiteY8" fmla="*/ 401955 h 476250"/>
              <a:gd name="connsiteX9" fmla="*/ 142875 w 1592580"/>
              <a:gd name="connsiteY9" fmla="*/ 335280 h 476250"/>
              <a:gd name="connsiteX10" fmla="*/ 280035 w 1592580"/>
              <a:gd name="connsiteY10" fmla="*/ 243840 h 476250"/>
              <a:gd name="connsiteX11" fmla="*/ 403860 w 1592580"/>
              <a:gd name="connsiteY11" fmla="*/ 179070 h 476250"/>
              <a:gd name="connsiteX12" fmla="*/ 518160 w 1592580"/>
              <a:gd name="connsiteY12" fmla="*/ 131445 h 476250"/>
              <a:gd name="connsiteX13" fmla="*/ 674370 w 1592580"/>
              <a:gd name="connsiteY13" fmla="*/ 78105 h 476250"/>
              <a:gd name="connsiteX14" fmla="*/ 885825 w 1592580"/>
              <a:gd name="connsiteY14" fmla="*/ 32385 h 476250"/>
              <a:gd name="connsiteX15" fmla="*/ 1064895 w 1592580"/>
              <a:gd name="connsiteY15" fmla="*/ 9525 h 476250"/>
              <a:gd name="connsiteX16" fmla="*/ 1291590 w 1592580"/>
              <a:gd name="connsiteY16" fmla="*/ 0 h 476250"/>
              <a:gd name="connsiteX17" fmla="*/ 1497330 w 1592580"/>
              <a:gd name="connsiteY17" fmla="*/ 5715 h 476250"/>
              <a:gd name="connsiteX18" fmla="*/ 1592580 w 1592580"/>
              <a:gd name="connsiteY18" fmla="*/ 1524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92580" h="476250">
                <a:moveTo>
                  <a:pt x="1592580" y="15240"/>
                </a:moveTo>
                <a:lnTo>
                  <a:pt x="1592580" y="76200"/>
                </a:lnTo>
                <a:lnTo>
                  <a:pt x="1527810" y="135255"/>
                </a:lnTo>
                <a:lnTo>
                  <a:pt x="1453515" y="190500"/>
                </a:lnTo>
                <a:lnTo>
                  <a:pt x="1432560" y="226695"/>
                </a:lnTo>
                <a:lnTo>
                  <a:pt x="1432560" y="476250"/>
                </a:lnTo>
                <a:lnTo>
                  <a:pt x="0" y="476250"/>
                </a:lnTo>
                <a:lnTo>
                  <a:pt x="9525" y="453390"/>
                </a:lnTo>
                <a:lnTo>
                  <a:pt x="68580" y="401955"/>
                </a:lnTo>
                <a:lnTo>
                  <a:pt x="142875" y="335280"/>
                </a:lnTo>
                <a:lnTo>
                  <a:pt x="280035" y="243840"/>
                </a:lnTo>
                <a:lnTo>
                  <a:pt x="403860" y="179070"/>
                </a:lnTo>
                <a:lnTo>
                  <a:pt x="518160" y="131445"/>
                </a:lnTo>
                <a:lnTo>
                  <a:pt x="674370" y="78105"/>
                </a:lnTo>
                <a:lnTo>
                  <a:pt x="885825" y="32385"/>
                </a:lnTo>
                <a:lnTo>
                  <a:pt x="1064895" y="9525"/>
                </a:lnTo>
                <a:lnTo>
                  <a:pt x="1291590" y="0"/>
                </a:lnTo>
                <a:lnTo>
                  <a:pt x="1497330" y="5715"/>
                </a:lnTo>
                <a:lnTo>
                  <a:pt x="1592580" y="1524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111" name="Bogen 6"/>
          <p:cNvSpPr/>
          <p:nvPr/>
        </p:nvSpPr>
        <p:spPr bwMode="auto">
          <a:xfrm rot="10800000" flipV="1">
            <a:off x="2883997" y="1239771"/>
            <a:ext cx="2938995" cy="1820858"/>
          </a:xfrm>
          <a:prstGeom prst="arc">
            <a:avLst>
              <a:gd name="adj1" fmla="val 15046993"/>
              <a:gd name="adj2" fmla="val 20491032"/>
            </a:avLst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Freihandform 26"/>
          <p:cNvSpPr/>
          <p:nvPr/>
        </p:nvSpPr>
        <p:spPr>
          <a:xfrm>
            <a:off x="4497705" y="989756"/>
            <a:ext cx="1604010" cy="510540"/>
          </a:xfrm>
          <a:custGeom>
            <a:avLst/>
            <a:gdLst>
              <a:gd name="connsiteX0" fmla="*/ 1604010 w 1604010"/>
              <a:gd name="connsiteY0" fmla="*/ 17145 h 510540"/>
              <a:gd name="connsiteX1" fmla="*/ 1604010 w 1604010"/>
              <a:gd name="connsiteY1" fmla="*/ 68580 h 510540"/>
              <a:gd name="connsiteX2" fmla="*/ 1527810 w 1604010"/>
              <a:gd name="connsiteY2" fmla="*/ 135255 h 510540"/>
              <a:gd name="connsiteX3" fmla="*/ 1480185 w 1604010"/>
              <a:gd name="connsiteY3" fmla="*/ 179070 h 510540"/>
              <a:gd name="connsiteX4" fmla="*/ 1472565 w 1604010"/>
              <a:gd name="connsiteY4" fmla="*/ 186690 h 510540"/>
              <a:gd name="connsiteX5" fmla="*/ 1453515 w 1604010"/>
              <a:gd name="connsiteY5" fmla="*/ 224790 h 510540"/>
              <a:gd name="connsiteX6" fmla="*/ 1453515 w 1604010"/>
              <a:gd name="connsiteY6" fmla="*/ 510540 h 510540"/>
              <a:gd name="connsiteX7" fmla="*/ 0 w 1604010"/>
              <a:gd name="connsiteY7" fmla="*/ 510540 h 510540"/>
              <a:gd name="connsiteX8" fmla="*/ 0 w 1604010"/>
              <a:gd name="connsiteY8" fmla="*/ 474345 h 510540"/>
              <a:gd name="connsiteX9" fmla="*/ 60960 w 1604010"/>
              <a:gd name="connsiteY9" fmla="*/ 421005 h 510540"/>
              <a:gd name="connsiteX10" fmla="*/ 215265 w 1604010"/>
              <a:gd name="connsiteY10" fmla="*/ 297180 h 510540"/>
              <a:gd name="connsiteX11" fmla="*/ 360045 w 1604010"/>
              <a:gd name="connsiteY11" fmla="*/ 209550 h 510540"/>
              <a:gd name="connsiteX12" fmla="*/ 554355 w 1604010"/>
              <a:gd name="connsiteY12" fmla="*/ 123825 h 510540"/>
              <a:gd name="connsiteX13" fmla="*/ 781050 w 1604010"/>
              <a:gd name="connsiteY13" fmla="*/ 57150 h 510540"/>
              <a:gd name="connsiteX14" fmla="*/ 1028700 w 1604010"/>
              <a:gd name="connsiteY14" fmla="*/ 15240 h 510540"/>
              <a:gd name="connsiteX15" fmla="*/ 1280160 w 1604010"/>
              <a:gd name="connsiteY15" fmla="*/ 0 h 510540"/>
              <a:gd name="connsiteX16" fmla="*/ 1487805 w 1604010"/>
              <a:gd name="connsiteY16" fmla="*/ 7620 h 510540"/>
              <a:gd name="connsiteX17" fmla="*/ 1604010 w 1604010"/>
              <a:gd name="connsiteY17" fmla="*/ 17145 h 51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04010" h="510540">
                <a:moveTo>
                  <a:pt x="1604010" y="17145"/>
                </a:moveTo>
                <a:lnTo>
                  <a:pt x="1604010" y="68580"/>
                </a:lnTo>
                <a:lnTo>
                  <a:pt x="1527810" y="135255"/>
                </a:lnTo>
                <a:lnTo>
                  <a:pt x="1480185" y="179070"/>
                </a:lnTo>
                <a:lnTo>
                  <a:pt x="1472565" y="186690"/>
                </a:lnTo>
                <a:lnTo>
                  <a:pt x="1453515" y="224790"/>
                </a:lnTo>
                <a:lnTo>
                  <a:pt x="1453515" y="510540"/>
                </a:lnTo>
                <a:lnTo>
                  <a:pt x="0" y="510540"/>
                </a:lnTo>
                <a:lnTo>
                  <a:pt x="0" y="474345"/>
                </a:lnTo>
                <a:lnTo>
                  <a:pt x="60960" y="421005"/>
                </a:lnTo>
                <a:lnTo>
                  <a:pt x="215265" y="297180"/>
                </a:lnTo>
                <a:lnTo>
                  <a:pt x="360045" y="209550"/>
                </a:lnTo>
                <a:lnTo>
                  <a:pt x="554355" y="123825"/>
                </a:lnTo>
                <a:lnTo>
                  <a:pt x="781050" y="57150"/>
                </a:lnTo>
                <a:lnTo>
                  <a:pt x="1028700" y="15240"/>
                </a:lnTo>
                <a:lnTo>
                  <a:pt x="1280160" y="0"/>
                </a:lnTo>
                <a:lnTo>
                  <a:pt x="1487805" y="7620"/>
                </a:lnTo>
                <a:lnTo>
                  <a:pt x="1604010" y="17145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109" name="Bogen 6"/>
          <p:cNvSpPr/>
          <p:nvPr/>
        </p:nvSpPr>
        <p:spPr bwMode="auto">
          <a:xfrm rot="10800000" flipV="1">
            <a:off x="5788132" y="711825"/>
            <a:ext cx="2354037" cy="1820858"/>
          </a:xfrm>
          <a:prstGeom prst="arc">
            <a:avLst>
              <a:gd name="adj1" fmla="val 15046993"/>
              <a:gd name="adj2" fmla="val 20471810"/>
            </a:avLst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0" name="Freihandform 99"/>
          <p:cNvSpPr/>
          <p:nvPr/>
        </p:nvSpPr>
        <p:spPr>
          <a:xfrm>
            <a:off x="6632860" y="452546"/>
            <a:ext cx="2260315" cy="537210"/>
          </a:xfrm>
          <a:custGeom>
            <a:avLst/>
            <a:gdLst>
              <a:gd name="connsiteX0" fmla="*/ 1487805 w 1487805"/>
              <a:gd name="connsiteY0" fmla="*/ 5715 h 533400"/>
              <a:gd name="connsiteX1" fmla="*/ 1487805 w 1487805"/>
              <a:gd name="connsiteY1" fmla="*/ 533400 h 533400"/>
              <a:gd name="connsiteX2" fmla="*/ 0 w 1487805"/>
              <a:gd name="connsiteY2" fmla="*/ 533400 h 533400"/>
              <a:gd name="connsiteX3" fmla="*/ 0 w 1487805"/>
              <a:gd name="connsiteY3" fmla="*/ 497205 h 533400"/>
              <a:gd name="connsiteX4" fmla="*/ 64770 w 1487805"/>
              <a:gd name="connsiteY4" fmla="*/ 440055 h 533400"/>
              <a:gd name="connsiteX5" fmla="*/ 154305 w 1487805"/>
              <a:gd name="connsiteY5" fmla="*/ 346710 h 533400"/>
              <a:gd name="connsiteX6" fmla="*/ 306705 w 1487805"/>
              <a:gd name="connsiteY6" fmla="*/ 247650 h 533400"/>
              <a:gd name="connsiteX7" fmla="*/ 552450 w 1487805"/>
              <a:gd name="connsiteY7" fmla="*/ 133350 h 533400"/>
              <a:gd name="connsiteX8" fmla="*/ 807720 w 1487805"/>
              <a:gd name="connsiteY8" fmla="*/ 53340 h 533400"/>
              <a:gd name="connsiteX9" fmla="*/ 1047750 w 1487805"/>
              <a:gd name="connsiteY9" fmla="*/ 20955 h 533400"/>
              <a:gd name="connsiteX10" fmla="*/ 1196340 w 1487805"/>
              <a:gd name="connsiteY10" fmla="*/ 1905 h 533400"/>
              <a:gd name="connsiteX11" fmla="*/ 1367790 w 1487805"/>
              <a:gd name="connsiteY11" fmla="*/ 0 h 533400"/>
              <a:gd name="connsiteX12" fmla="*/ 1487805 w 1487805"/>
              <a:gd name="connsiteY12" fmla="*/ 5715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7805" h="533400">
                <a:moveTo>
                  <a:pt x="1487805" y="5715"/>
                </a:moveTo>
                <a:lnTo>
                  <a:pt x="1487805" y="533400"/>
                </a:lnTo>
                <a:lnTo>
                  <a:pt x="0" y="533400"/>
                </a:lnTo>
                <a:lnTo>
                  <a:pt x="0" y="497205"/>
                </a:lnTo>
                <a:lnTo>
                  <a:pt x="64770" y="440055"/>
                </a:lnTo>
                <a:lnTo>
                  <a:pt x="154305" y="346710"/>
                </a:lnTo>
                <a:lnTo>
                  <a:pt x="306705" y="247650"/>
                </a:lnTo>
                <a:lnTo>
                  <a:pt x="552450" y="133350"/>
                </a:lnTo>
                <a:lnTo>
                  <a:pt x="807720" y="53340"/>
                </a:lnTo>
                <a:lnTo>
                  <a:pt x="1047750" y="20955"/>
                </a:lnTo>
                <a:lnTo>
                  <a:pt x="1196340" y="1905"/>
                </a:lnTo>
                <a:lnTo>
                  <a:pt x="1367790" y="0"/>
                </a:lnTo>
                <a:lnTo>
                  <a:pt x="1487805" y="5715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108" name="Bogen 6"/>
          <p:cNvSpPr/>
          <p:nvPr/>
        </p:nvSpPr>
        <p:spPr bwMode="auto">
          <a:xfrm rot="10800000" flipV="1">
            <a:off x="6483926" y="460655"/>
            <a:ext cx="3704697" cy="1820858"/>
          </a:xfrm>
          <a:prstGeom prst="arc">
            <a:avLst>
              <a:gd name="adj1" fmla="val 14348474"/>
              <a:gd name="adj2" fmla="val 20826674"/>
            </a:avLst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Textfeld 41"/>
          <p:cNvSpPr txBox="1"/>
          <p:nvPr/>
        </p:nvSpPr>
        <p:spPr>
          <a:xfrm>
            <a:off x="7767805" y="221586"/>
            <a:ext cx="748731" cy="1661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accent5"/>
                </a:solidFill>
              </a:rPr>
              <a:t>Vision 2020</a:t>
            </a:r>
          </a:p>
        </p:txBody>
      </p:sp>
      <p:sp>
        <p:nvSpPr>
          <p:cNvPr id="110" name="Bogen 6"/>
          <p:cNvSpPr/>
          <p:nvPr/>
        </p:nvSpPr>
        <p:spPr bwMode="auto">
          <a:xfrm rot="10800000" flipV="1">
            <a:off x="4326638" y="988953"/>
            <a:ext cx="2938995" cy="1820858"/>
          </a:xfrm>
          <a:prstGeom prst="arc">
            <a:avLst>
              <a:gd name="adj1" fmla="val 15046993"/>
              <a:gd name="adj2" fmla="val 20491032"/>
            </a:avLst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5" name="Gerade Verbindung 24"/>
          <p:cNvCxnSpPr/>
          <p:nvPr/>
        </p:nvCxnSpPr>
        <p:spPr>
          <a:xfrm>
            <a:off x="1576853" y="1976088"/>
            <a:ext cx="0" cy="4274288"/>
          </a:xfrm>
          <a:prstGeom prst="line">
            <a:avLst/>
          </a:prstGeom>
          <a:ln w="952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/>
          <p:cNvCxnSpPr/>
          <p:nvPr/>
        </p:nvCxnSpPr>
        <p:spPr>
          <a:xfrm>
            <a:off x="3066288" y="1698084"/>
            <a:ext cx="0" cy="4550958"/>
          </a:xfrm>
          <a:prstGeom prst="line">
            <a:avLst/>
          </a:prstGeom>
          <a:ln w="952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 flipH="1">
            <a:off x="5949696" y="1178006"/>
            <a:ext cx="5715" cy="4444679"/>
          </a:xfrm>
          <a:prstGeom prst="line">
            <a:avLst/>
          </a:prstGeom>
          <a:ln w="952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>
            <a:off x="6628669" y="947786"/>
            <a:ext cx="4191" cy="4674899"/>
          </a:xfrm>
          <a:prstGeom prst="line">
            <a:avLst/>
          </a:prstGeom>
          <a:ln w="952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 flipH="1">
            <a:off x="4497136" y="1454209"/>
            <a:ext cx="1713" cy="4833755"/>
          </a:xfrm>
          <a:prstGeom prst="line">
            <a:avLst/>
          </a:prstGeom>
          <a:ln w="952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Steps towards Vision for IP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01934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03e03112-3f35-4972-a433-d1af116995fe"/>
  <p:tag name="EE4P_AGENDAWIZARD" val="&lt;ee4p&gt;&lt;layouts&gt;&lt;layout name=&quot;tk numbered&quot; id=&quot;53_2&quot;&gt;&lt;standard&gt;&lt;textframe horizontalAnchor=&quot;1&quot; marginBottom=&quot;4.4&quot; marginLeft=&quot;0&quot; marginRight=&quot;0&quot; marginTop=&quot;4.4&quot; orientation=&quot;1&quot; verticalAnchor=&quot;1&quot; /&gt;&lt;font name=&quot;TKTypeMedium&quot; bold=&quot;0&quot; italic=&quot;0&quot; color=&quot;#4B5564&quot; /&gt;&lt;paragraphformat firstLineIndent=&quot;0&quot; leftIndent=&quot;0&quot; rightIndent=&quot;0&quot; lineRuleBefore=&quot;&quot; lineRuleWithin=&quot;&quot; lineRuleAfter=&quot;&quot; spaceBefore=&quot;&quot; spaceWithin=&quot;&quot; spaceAfter=&quot;&quot; /&gt;&lt;fill visible=&quot;0&quot; /&gt;&lt;line visible=&quot;0&quot; /&gt;&lt;bulletformat visible=&quot;0&quot; /&gt;&lt;/standard&gt;&lt;agenda name=&quot;New Agenda&quot; title=&quot;Agenda&quot; subtitle=&quot;&quot; sizingModeId=&quot;2&quot; fontSize=&quot;16&quot; startTime=&quot;540&quot; timeFormatId=&quot;1&quot; startItemNo=&quot;1&quot; createSingleAgendaSlide=&quot;1&quot; createSeparatingSlides=&quot;1&quot; createBackupSlide=&quot;1&quot; /&gt;&lt;columns&gt;&lt;column field=&quot;itemno&quot; label=&quot;No.&quot; checked=&quot;1&quot; leftSpacing=&quot;0&quot; rightSpacing=&quot;0&quot; dock=&quot;1&quot; fixedWidth=&quot;40.000001&quot; /&gt;&lt;column field=&quot;topic&quot; label=&quot;Topic&quot; leftSpacing=&quot;0&quot; rightDistribute=&quot;1&quot; dock=&quot;1&quot; /&gt;&lt;column field=&quot;responsible&quot; label=&quot;Responsible&quot; visible=&quot;1&quot; checked=&quot;1&quot; leftSpacing=&quot;10&quot; rightDistribute=&quot;1&quot; dock=&quot;1&quot; /&gt;&lt;column field=&quot;freecolumn&quot; label=&quot;&quot; visible=&quot;1&quot; checked=&quot;0&quot; leftSpacing=&quot;10&quot; rightDistribute=&quot;1&quot; dock=&quot;1&quot; /&gt;&lt;column field=&quot;timeslot&quot; label=&quot;Time Slot&quot; visible=&quot;1&quot; checked=&quot;1&quot; leftSpacing=&quot;10&quot; rightSpacing=&quot;20&quot; dock=&quot;2&quot; /&gt;&lt;column field=&quot;pageno&quot; label=&quot;Page No.&quot; visible=&quot;1&quot; checked=&quot;0&quot; leftSpacing=&quot;20&quot; rightSpacing=&quot;20&quot; dock=&quot;2&quot; /&gt;&lt;/columns&gt;&lt;position left=&quot;19.75&quot; top=&quot;122.582&quot; width=&quot;680.3149&quot; height=&quot;357.205&quot; /&gt;&lt;subtitle&gt;&lt;position left=&quot;19.75&quot; top=&quot;73.29504&quot; width=&quot;680.3149&quot; height=&quot;21.81095&quot; /&gt;&lt;font name=&quot;TKTypeMedium&quot; size=&quot;18&quot; bold=&quot;0&quot; italic=&quot;0&quot; underlineStyle=&quot;0&quot; color=&quot;#4B5564&quot; /&gt;&lt;textframe horizontalAnchor=&quot;1&quot; verticalAnchor=&quot;1&quot; orientation=&quot;1&quot; wordWrap=&quot;1&quot; autoSize=&quot;1&quot; marginLeft=&quot;0&quot; marginRight=&quot;0&quot; marginTop=&quot;0&quot; marginBottom=&quot;0&quot; /&gt;&lt;paragraphformat alignment=&quot;1&quot; lineRuleBefore=&quot;1&quot; lineRuleWithin=&quot;1&quot; lineRuleAfter=&quot;0&quot; spaceBefore=&quot;0&quot; spaceWithin=&quot;1&quot; spaceAfter=&quot;0&quot; /&gt;&lt;/subtitle&gt;&lt;settings allowedSizingModeIds=&quot;1|2&quot; allowedFontSizes=&quot;8|9|10|10.5|11|12|14|15|16|18&quot; allowedTimeFormatIds=&quot;1|2|3&quot; slideLayout=&quot;11&quot; customLayoutName=&quot;tk_headline|tk_Überschrift&quot; customLayoutIndex=&quot;&quot; showBreak=&quot;1&quot; singleAgendaSlideSelected=&quot;0&quot; backupSlideTitle=&quot;Backup: %agendaName%&quot; topMargin=&quot;0&quot; leftMargin=&quot;0&quot; /&gt;&lt;!-- Agenda item formats --&gt;&lt;cases&gt;&lt;case level=&quot;1&quot; selected=&quot;0&quot; break=&quot;0&quot; topMinSpacing=&quot;5&quot; topMaxSpacing=&quot;15&quot; bottomMinSpacing=&quot;0&quot; bottomMaxSpacing=&quot;0&quot;&gt;&lt;element field=&quot;itemno&quot; type=&quot;autoshape&quot; autoShapeType=&quot;1&quot;&gt;&lt;textframe verticalAnchor=&quot;3&quot; /&gt;&lt;paragraphformat alignment=&quot;1&quot; /&gt;&lt;/element&gt;&lt;element field=&quot;topic&quot; type=&quot;autoshape&quot; autoShapeType=&quot;1&quot;&gt;&lt;paragraphformat alignment=&quot;1&quot; /&gt;&lt;/element&gt;&lt;element field=&quot;responsible&quot; type=&quot;autoshape&quot; autoShapeType=&quot;1&quot;&gt;&lt;paragraphformat alignment=&quot;1&quot; /&gt;&lt;/element&gt;&lt;element field=&quot;freecolumn&quot; type=&quot;autoshape&quot; autoShapeType=&quot;1&quot;&gt;&lt;paragraphformat alignment=&quot;1&quot; /&gt;&lt;/element&gt;&lt;element field=&quot;timeslot&quot; type=&quot;autoshape&quot; autoShapeType=&quot;1&quot;&gt;&lt;paragraphformat alignment=&quot;1&quot; /&gt;&lt;/element&gt;&lt;element field=&quot;pageno&quot; type=&quot;autoshape&quot; autoShapeType=&quot;1&quot;&gt;&lt;paragraphformat alignment=&quot;3&quot; /&gt;&lt;/element&gt;&lt;/case&gt;&lt;case level=&quot;1&quot; selected=&quot;1&quot; break=&quot;0&quot; topMinSpacing=&quot;5&quot; topMaxSpacing=&quot;15&quot; bottomMinSpacing=&quot;0&quot; bottomMaxSpacing=&quot;0&quot;&gt;&lt;element type=&quot;autoshape&quot; autoShapeType=&quot;1&quot; value=&quot;&quot;&gt;&lt;position left=&quot;-19.75&quot; top=&quot;0&quot; width=&quot;agendaWidth+19.75&quot; height=&quot;itemHeight&quot; /&gt;&lt;fill foreColor=&quot;#00A0F5&quot; visible=&quot;1&quot; /&gt;&lt;/element&gt;&lt;element field=&quot;itemno&quot; type=&quot;autoshape&quot; autoShapeType=&quot;1&quot;&gt;&lt;textframe verticalAnchor=&quot;3&quot; /&gt;&lt;paragraphformat alignment=&quot;1&quot; /&gt;&lt;font color=&quot;#ffffff&quot; /&gt;&lt;/element&gt;&lt;element field=&quot;topic&quot; type=&quot;autoshape&quot; autoShapeType=&quot;1&quot;&gt;&lt;paragraphformat alignment=&quot;1&quot; /&gt;&lt;font color=&quot;#ffffff&quot; /&gt;&lt;/element&gt;&lt;element field=&quot;responsible&quot; type=&quot;autoshape&quot; autoShapeType=&quot;1&quot;&gt;&lt;paragraphformat alignment=&quot;1&quot; /&gt;&lt;font color=&quot;#ffffff&quot; /&gt;&lt;/element&gt;&lt;element field=&quot;freecolumn&quot; type=&quot;autoshape&quot; autoShapeType=&quot;1&quot;&gt;&lt;paragraphformat alignment=&quot;1&quot; /&gt;&lt;font color=&quot;#ffffff&quot; /&gt;&lt;/element&gt;&lt;element field=&quot;timeslot&quot; type=&quot;autoshape&quot; autoShapeType=&quot;1&quot;&gt;&lt;paragraphformat alignment=&quot;1&quot; /&gt;&lt;font color=&quot;#ffffff&quot; /&gt;&lt;/element&gt;&lt;element field=&quot;pageno&quot; type=&quot;autoshape&quot; autoShapeType=&quot;1&quot;&gt;&lt;paragraphformat alignment=&quot;3&quot; /&gt;&lt;font color=&quot;#ffffff&quot; /&gt;&lt;/element&gt;&lt;/case&gt;&lt;case level=&quot;2&quot; selected=&quot;0&quot; break=&quot;0&quot; topMinSpacing=&quot;0&quot; topMaxSpacing=&quot;3&quot; bottomMinSpacing=&quot;0&quot; bottomMaxSpacing=&quot;0&quot;&gt;&lt;element field=&quot;itemno&quot; type=&quot;autoshape&quot; autoShapeType=&quot;1&quot; indent=&quot;40.000001&quot; indentType=&quot;1&quot;&gt;&lt;textframe verticalAnchor=&quot;3&quot; /&gt;&lt;paragraphformat alignment=&quot;1&quot; /&gt;&lt;/element&gt;&lt;element field=&quot;topic&quot; type=&quot;autoshape&quot; autoShapeType=&quot;1&quot; indent=&quot;40.000001&quot; indentType=&quot;2&quot;&gt;&lt;paragraphformat alignment=&quot;1&quot; /&gt;&lt;/element&gt;&lt;element field=&quot;responsible&quot; type=&quot;autoshape&quot; autoShapeType=&quot;1&quot; indent=&quot;40.000001&quot; indentType=&quot;1&quot;&gt;&lt;paragraphformat alignment=&quot;1&quot; /&gt;&lt;/element&gt;&lt;element field=&quot;freecolumn&quot; type=&quot;autoshape&quot; autoShapeType=&quot;1&quot; indent=&quot;40.000001&quot; indentType=&quot;1&quot;&gt;&lt;paragraphformat alignment=&quot;1&quot; /&gt;&lt;/element&gt;&lt;element field=&quot;timeslot&quot; type=&quot;autoshape&quot; autoShapeType=&quot;1&quot;&gt;&lt;paragraphformat alignment=&quot;1&quot; /&gt;&lt;/element&gt;&lt;element field=&quot;pageno&quot; type=&quot;autoshape&quot; autoShapeType=&quot;1&quot;&gt;&lt;paragraphformat alignment=&quot;3&quot; /&gt;&lt;/element&gt;&lt;/case&gt;&lt;case level=&quot;2&quot; selected=&quot;1&quot; break=&quot;0&quot; topMinSpacing=&quot;0&quot; topMaxSpacing=&quot;3&quot; bottomMinSpacing=&quot;0&quot; bottomMaxSpacing=&quot;0&quot;&gt;&lt;element type=&quot;autoshape&quot; autoShapeType=&quot;1&quot; value=&quot;&quot;&gt;&lt;position left=&quot;-19.75&quot; top=&quot;0&quot; width=&quot;agendaWidth+19.75&quot; height=&quot;itemHeight&quot; /&gt;&lt;fill foreColor=&quot;#00A0F5&quot; visible=&quot;1&quot; /&gt;&lt;/element&gt;&lt;element field=&quot;itemno&quot; type=&quot;autoshape&quot; autoShapeType=&quot;1&quot; indent=&quot;40.000001&quot; indentType=&quot;1&quot;&gt;&lt;textframe verticalAnchor=&quot;3&quot; /&gt;&lt;paragraphformat alignment=&quot;1&quot; /&gt;&lt;font color=&quot;#ffffff&quot; /&gt;&lt;/element&gt;&lt;element field=&quot;topic&quot; type=&quot;autoshape&quot; autoShapeType=&quot;1&quot; indent=&quot;40.000001&quot; indentType=&quot;2&quot;&gt;&lt;paragraphformat alignment=&quot;1&quot; /&gt;&lt;font color=&quot;#ffffff&quot; /&gt;&lt;/element&gt;&lt;element field=&quot;responsible&quot; type=&quot;autoshape&quot; autoShapeType=&quot;1&quot; indent=&quot;40.000001&quot; indentType=&quot;1&quot;&gt;&lt;paragraphformat alignment=&quot;1&quot; /&gt;&lt;font color=&quot;#ffffff&quot; /&gt;&lt;/element&gt;&lt;element field=&quot;freecolumn&quot; type=&quot;autoshape&quot; autoShapeType=&quot;1&quot; indent=&quot;40.000001&quot; indentType=&quot;1&quot;&gt;&lt;paragraphformat alignment=&quot;1&quot; /&gt;&lt;font color=&quot;#ffffff&quot; /&gt;&lt;/element&gt;&lt;element field=&quot;timeslot&quot; type=&quot;autoshape&quot; autoShapeType=&quot;1&quot;&gt;&lt;paragraphformat alignment=&quot;1&quot; /&gt;&lt;font color=&quot;#ffffff&quot; /&gt;&lt;/element&gt;&lt;element field=&quot;pageno&quot; type=&quot;autoshape&quot; autoShapeType=&quot;1&quot;&gt;&lt;paragraphformat alignment=&quot;3&quot; /&gt;&lt;font color=&quot;#ffffff&quot; /&gt;&lt;/element&gt;&lt;/case&gt;&lt;case level=&quot;1&quot; selected=&quot;0&quot; break=&quot;1&quot; topMinSpacing=&quot;5&quot; topMaxSpacing=&quot;15&quot; bottomMinSpacing=&quot;0&quot; bottomMaxSpacing=&quot;0&quot;&gt;&lt;element field=&quot;topic&quot; type=&quot;autoshape&quot; autoShapeType=&quot;1&quot;&gt;&lt;paragraphformat alignment=&quot;1&quot; /&gt;&lt;font italic=&quot;1&quot; /&gt;&lt;/element&gt;&lt;element field=&quot;responsible&quot; type=&quot;autoshape&quot; autoShapeType=&quot;1&quot;&gt;&lt;paragraphformat alignment=&quot;1&quot; /&gt;&lt;font italic=&quot;1&quot; /&gt;&lt;/element&gt;&lt;element field=&quot;freecolumn&quot; type=&quot;autoshape&quot; autoShapeType=&quot;1&quot;&gt;&lt;paragraphformat alignment=&quot;1&quot; /&gt;&lt;font italic=&quot;1&quot; /&gt;&lt;/element&gt;&lt;element field=&quot;timeslot&quot; type=&quot;autoshape&quot; autoShapeType=&quot;1&quot;&gt;&lt;paragraphformat alignment=&quot;1&quot; /&gt;&lt;font italic=&quot;1&quot; /&gt;&lt;/element&gt;&lt;element field=&quot;pageno&quot; type=&quot;autoshape&quot; autoShapeType=&quot;1&quot;&gt;&lt;paragraphformat alignment=&quot;3&quot; /&gt;&lt;font italic=&quot;1&quot; /&gt;&lt;/element&gt;&lt;/case&gt;&lt;case level=&quot;1&quot; selected=&quot;1&quot; break=&quot;1&quot; topMinSpacing=&quot;5&quot; topMaxSpacing=&quot;15&quot; bottomMinSpacing=&quot;0&quot; bottomMaxSpacing=&quot;0&quot;&gt;&lt;element type=&quot;autoshape&quot; autoShapeType=&quot;1&quot; value=&quot;&quot;&gt;&lt;position left=&quot;-19.75&quot; top=&quot;0&quot; width=&quot;agendaWidth+19.75&quot; height=&quot;itemHeight&quot; /&gt;&lt;fill foreColor=&quot;#00A0F5&quot; visible=&quot;1&quot; /&gt;&lt;/element&gt;&lt;element field=&quot;topic&quot; type=&quot;autoshape&quot; autoShapeType=&quot;1&quot;&gt;&lt;paragraphformat alignment=&quot;1&quot; /&gt;&lt;font italic=&quot;1&quot; color=&quot;#ffffff&quot; /&gt;&lt;/element&gt;&lt;element field=&quot;responsible&quot; type=&quot;autoshape&quot; autoShapeType=&quot;1&quot;&gt;&lt;paragraphformat alignment=&quot;1&quot; /&gt;&lt;font italic=&quot;1&quot; color=&quot;#ffffff&quot; /&gt;&lt;/element&gt;&lt;element field=&quot;freecolumn&quot; type=&quot;autoshape&quot; autoShapeType=&quot;1&quot;&gt;&lt;paragraphformat alignment=&quot;1&quot; /&gt;&lt;font italic=&quot;1&quot; color=&quot;#ffffff&quot; /&gt;&lt;/element&gt;&lt;element field=&quot;timeslot&quot; type=&quot;autoshape&quot; autoShapeType=&quot;1&quot;&gt;&lt;paragraphformat alignment=&quot;1&quot; /&gt;&lt;font italic=&quot;1&quot; color=&quot;#ffffff&quot; /&gt;&lt;/element&gt;&lt;element field=&quot;pageno&quot; type=&quot;autoshape&quot; autoShapeType=&quot;1&quot;&gt;&lt;paragraphformat alignment=&quot;3&quot; /&gt;&lt;font italic=&quot;1&quot; color=&quot;#ffffff&quot; /&gt;&lt;/element&gt;&lt;/case&gt;&lt;case level=&quot;2&quot; selected=&quot;0&quot; break=&quot;1&quot; topMinSpacing=&quot;5&quot; topMaxSpacing=&quot;15&quot; bottomMinSpacing=&quot;0&quot; bottomMaxSpacing=&quot;0&quot;&gt;&lt;element field=&quot;topic&quot; type=&quot;autoshape&quot; autoShapeType=&quot;1&quot; indent=&quot;40.000001&quot; indentType=&quot;2&quot;&gt;&lt;paragraphformat alignment=&quot;1&quot; /&gt;&lt;font italic=&quot;1&quot; /&gt;&lt;/element&gt;&lt;element field=&quot;responsible&quot; type=&quot;autoshape&quot; autoShapeType=&quot;1&quot; indent=&quot;40.000001&quot; indentType=&quot;1&quot;&gt;&lt;paragraphformat alignment=&quot;1&quot; /&gt;&lt;font italic=&quot;1&quot; /&gt;&lt;/element&gt;&lt;element field=&quot;freecolumn&quot; type=&quot;autoshape&quot; autoShapeType=&quot;1&quot; indent=&quot;40.000001&quot; indentType=&quot;1&quot;&gt;&lt;paragraphformat alignment=&quot;1&quot; /&gt;&lt;font italic=&quot;1&quot; /&gt;&lt;/element&gt;&lt;element field=&quot;timeslot&quot; type=&quot;autoshape&quot; autoShapeType=&quot;1&quot;&gt;&lt;paragraphformat alignment=&quot;1&quot; /&gt;&lt;font italic=&quot;1&quot; /&gt;&lt;/element&gt;&lt;element field=&quot;pageno&quot; type=&quot;autoshape&quot; autoShapeType=&quot;1&quot;&gt;&lt;paragraphformat alignment=&quot;3&quot; /&gt;&lt;font italic=&quot;1&quot; /&gt;&lt;/element&gt;&lt;/case&gt;&lt;case level=&quot;2&quot; selected=&quot;1&quot; break=&quot;1&quot; topMinSpacing=&quot;5&quot; topMaxSpacing=&quot;15&quot; bottomMinSpacing=&quot;0&quot; bottomMaxSpacing=&quot;0&quot;&gt;&lt;element type=&quot;autoshape&quot; autoShapeType=&quot;1&quot; value=&quot;&quot;&gt;&lt;position left=&quot;-19.75&quot; top=&quot;0&quot; width=&quot;agendaWidth+19.75&quot; height=&quot;itemHeight&quot; /&gt;&lt;fill foreColor=&quot;#00A0F5&quot; visible=&quot;1&quot; /&gt;&lt;/element&gt;&lt;element field=&quot;topic&quot; type=&quot;autoshape&quot; autoShapeType=&quot;1&quot; indent=&quot;40.000001&quot; indentType=&quot;2&quot;&gt;&lt;paragraphformat alignment=&quot;1&quot; /&gt;&lt;font italic=&quot;1&quot; color=&quot;#ffffff&quot; /&gt;&lt;/element&gt;&lt;element field=&quot;responsible&quot; type=&quot;autoshape&quot; autoShapeType=&quot;1&quot; indent=&quot;40.000001&quot; indentType=&quot;1&quot;&gt;&lt;paragraphformat alignment=&quot;1&quot; /&gt;&lt;font italic=&quot;1&quot; color=&quot;#ffffff&quot; /&gt;&lt;/element&gt;&lt;element field=&quot;freecolumn&quot; type=&quot;autoshape&quot; autoShapeType=&quot;1&quot; indent=&quot;40.000001&quot; indentType=&quot;1&quot;&gt;&lt;paragraphformat alignment=&quot;1&quot; /&gt;&lt;font italic=&quot;1&quot; color=&quot;#ffffff&quot; /&gt;&lt;/element&gt;&lt;element field=&quot;timeslot&quot; type=&quot;autoshape&quot; autoShapeType=&quot;1&quot;&gt;&lt;paragraphformat alignment=&quot;1&quot; /&gt;&lt;font italic=&quot;1&quot; color=&quot;#ffffff&quot; /&gt;&lt;/element&gt;&lt;element field=&quot;pageno&quot; type=&quot;autoshape&quot; autoShapeType=&quot;1&quot;&gt;&lt;paragraphformat alignment=&quot;3&quot; /&gt;&lt;font italic=&quot;1&quot; color=&quot;#ffffff&quot; /&gt;&lt;/element&gt;&lt;/case&gt;&lt;/cases&gt;&lt;!-- Elements on slide independent of items --&gt;&lt;elements&gt;&lt;!--&#10;        &lt;element type=&quot;textbox&quot; zOrder=&quot;1&quot; value=&quot;test&quot;&gt;&#10;          &lt;position left=&quot;0&quot; top=&quot;0&quot; width=&quot;30&quot; height=&quot;30&quot;/&gt;&#10;        &lt;/element&gt;&#10;      --&gt;&lt;/elements&gt;&lt;/layout&gt;&lt;/layouts&gt;&lt;contents&gt;&lt;agenda name=&quot;New Agenda&quot; title=&quot;Agenda&quot; subtitle=&quot;&quot; sizingModeId=&quot;2&quot; fontSize=&quot;16&quot; startTime=&quot;540&quot; timeFormatId=&quot;1&quot; startItemNo=&quot;1&quot; createSingleAgendaSlide=&quot;1&quot; createSeparatingSlides=&quot;1&quot; createBackupSlide=&quot;0&quot; layoutId=&quot;53_2&quot; fontSizeAuto=&quot;0&quot; createSections=&quot;0&quot; singleSlideId=&quot;03df10bf-b51d-4874-ba84-4aa0c6ebd335&quot; backupSlideId=&quot;&quot;&gt;&lt;columns&gt;&lt;column field=&quot;itemno&quot; label=&quot;No.&quot; checked=&quot;1&quot; leftSpacing=&quot;0&quot; rightSpacing=&quot;0&quot; dock=&quot;1&quot; fixedWidth=&quot;40.000001&quot; /&gt;&lt;column field=&quot;topic&quot; label=&quot;Topic&quot; leftSpacing=&quot;0&quot; rightDistribute=&quot;1&quot; dock=&quot;1&quot; rightSpacing=&quot;191.0522&quot; /&gt;&lt;column field=&quot;responsible&quot; label=&quot;Responsible&quot; visible=&quot;1&quot; checked=&quot;1&quot; leftSpacing=&quot;10&quot; rightDistribute=&quot;1&quot; dock=&quot;1&quot; rightSpacing=&quot;191.0522&quot; /&gt;&lt;column field=&quot;freecolumn&quot; label=&quot;&quot; visible=&quot;1&quot; checked=&quot;0&quot; leftSpacing=&quot;10&quot; rightDistribute=&quot;1&quot; dock=&quot;1&quot; /&gt;&lt;column field=&quot;timeslot&quot; label=&quot;Time Slot&quot; visible=&quot;1&quot; checked=&quot;1&quot; leftSpacing=&quot;10&quot; rightSpacing=&quot;20&quot; dock=&quot;2&quot; /&gt;&lt;column field=&quot;pageno&quot; label=&quot;Page No.&quot; visible=&quot;1&quot; checked=&quot;0&quot; leftSpacing=&quot;20&quot; rightSpacing=&quot;20&quot; dock=&quot;2&quot; /&gt;&lt;/columns&gt;&lt;items&gt;&lt;item duration=&quot;30&quot; level=&quot;1&quot; generateAgendaSlide=&quot;1&quot; showAgendaItem=&quot;1&quot; isBreak=&quot;0&quot; itemNo=&quot;1&quot; subItemNo=&quot;0&quot; topic=&quot;TOP 1&quot; responsible=&quot;Mustermann&quot; agendaSlideId=&quot;76f490b9-090d-4ec9-982c-c6646b95dd29&quot; /&gt;&lt;item duration=&quot;30&quot; level=&quot;1&quot; generateAgendaSlide=&quot;1&quot; showAgendaItem=&quot;1&quot; isBreak=&quot;0&quot; itemNo=&quot;2&quot; subItemNo=&quot;0&quot; topic=&quot;TOP 2&quot; responsible=&quot;Mustermann&quot; agendaSlideId=&quot;4b39267f-aee3-4721-af1a-f1b6f30a23ee&quot; /&gt;&lt;item duration=&quot;30&quot; level=&quot;1&quot; generateAgendaSlide=&quot;1&quot; showAgendaItem=&quot;1&quot; isBreak=&quot;0&quot; itemNo=&quot;3&quot; subItemNo=&quot;0&quot; topic=&quot;TOP 3&quot; responsible=&quot;Mustermann&quot; agendaSlideId=&quot;35434ba5-925a-45d3-95f1-6f2c8ba1205e&quot; /&gt;&lt;/items&gt;&lt;/agenda&gt;&lt;/contents&gt;&lt;/ee4p&gt;"/>
  <p:tag name="THINKCELLPRESENTATIONDONOTDELETE" val="&lt;?xml version=&quot;1.0&quot; encoding=&quot;UTF-16&quot; standalone=&quot;yes&quot;?&gt;&lt;root reqver=&quot;23045&quot;&gt;&lt;version val=&quot;25100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#d&lt;/m_strFormatTime&gt;&lt;m_yearfmt&gt;&lt;begin val=&quot;0&quot;/&gt;&lt;end val=&quot;4&quot;/&gt;&lt;/m_yearfmt&gt;&lt;/m_precDefaultDay&gt;&lt;m_mruColor&gt;&lt;m_vecMRU length=&quot;0&quot;/&gt;&lt;/m_mruColor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0qOcy8bN0K9kX4P32mln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psKOijPqkSluj.l9F89j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XpokOt5wU2foUXJliTMZ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6kDdv1Vm0mvPA0qAP.tC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LSzKxdDVUmKzjplk9kzP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XARMisdgkO3Yl4PHCfWL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I4FN3Bu40ydAe2cy8.06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Rvm2_yVmEmH4itISYCHx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6_HFwHvkUiokXNlICh.m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rxkbE86kGyxxc_VoNUQ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7UunYlpPE6K3xAu3gPNH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K.2Iz3t20eK_PEKXsp6e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04sQSW7aUuD4_erCMre.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VMzYKMr80yYE2RdGJZrP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aster_4 3_ENGL">
  <a:themeElements>
    <a:clrScheme name="thyssenkrupp">
      <a:dk1>
        <a:srgbClr val="4B5564"/>
      </a:dk1>
      <a:lt1>
        <a:srgbClr val="FFFFFF"/>
      </a:lt1>
      <a:dk2>
        <a:srgbClr val="B0BAC4"/>
      </a:dk2>
      <a:lt2>
        <a:srgbClr val="78879B"/>
      </a:lt2>
      <a:accent1>
        <a:srgbClr val="D9DEE8"/>
      </a:accent1>
      <a:accent2>
        <a:srgbClr val="003C7D"/>
      </a:accent2>
      <a:accent3>
        <a:srgbClr val="0078DC"/>
      </a:accent3>
      <a:accent4>
        <a:srgbClr val="74C4EF"/>
      </a:accent4>
      <a:accent5>
        <a:srgbClr val="00A0F5"/>
      </a:accent5>
      <a:accent6>
        <a:srgbClr val="FFB400"/>
      </a:accent6>
      <a:hlink>
        <a:srgbClr val="4B5564"/>
      </a:hlink>
      <a:folHlink>
        <a:srgbClr val="9FAAB8"/>
      </a:folHlink>
    </a:clrScheme>
    <a:fontScheme name="tk">
      <a:majorFont>
        <a:latin typeface="TKTypeBold"/>
        <a:ea typeface=""/>
        <a:cs typeface=""/>
      </a:majorFont>
      <a:minorFont>
        <a:latin typeface="TKType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Bef>
            <a:spcPts val="600"/>
          </a:spcBef>
          <a:spcAft>
            <a:spcPts val="0"/>
          </a:spcAft>
          <a:defRPr sz="1600" dirty="0" err="1" smtClean="0">
            <a:ln>
              <a:noFill/>
            </a:ln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ctr">
        <a:spAutoFit/>
      </a:bodyPr>
      <a:lstStyle>
        <a:defPPr>
          <a:lnSpc>
            <a:spcPct val="90000"/>
          </a:lnSpc>
          <a:spcBef>
            <a:spcPts val="600"/>
          </a:spcBef>
          <a:defRPr sz="16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151117_0840_PPT_Master short_4 3_ENGL</Template>
  <TotalTime>1</TotalTime>
  <Words>1764</Words>
  <Application>Microsoft Office PowerPoint</Application>
  <PresentationFormat>On-screen Show (4:3)</PresentationFormat>
  <Paragraphs>493</Paragraphs>
  <Slides>11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AppleGothic</vt:lpstr>
      <vt:lpstr>Arial</vt:lpstr>
      <vt:lpstr>Calibri</vt:lpstr>
      <vt:lpstr>Courier New</vt:lpstr>
      <vt:lpstr>Symbol</vt:lpstr>
      <vt:lpstr>TKTypeMedium</vt:lpstr>
      <vt:lpstr>Wingdings</vt:lpstr>
      <vt:lpstr>Wingdings 3</vt:lpstr>
      <vt:lpstr>Master_4 3_ENGL</vt:lpstr>
      <vt:lpstr>think-cell Folie</vt:lpstr>
      <vt:lpstr>Chart</vt:lpstr>
      <vt:lpstr>IP strategy tk: Create effective IP coverage for our businesses efficiently</vt:lpstr>
      <vt:lpstr>Create a common IP shield</vt:lpstr>
      <vt:lpstr>Create inventions systematically by use of TRIZ</vt:lpstr>
      <vt:lpstr>Give direction and IP focus</vt:lpstr>
      <vt:lpstr>Ensuring IP effectiveness &amp; IP efficiency are the results of the annual IP dialog</vt:lpstr>
      <vt:lpstr>Understand competitive IP environment</vt:lpstr>
      <vt:lpstr>Understand competitive IP environment  Overview of Methods for IP Valuation</vt:lpstr>
      <vt:lpstr>Have the business decide on IP: Within the Operative Patent Councils all IP decisions are taken by the Business Units, then handled by IP Services</vt:lpstr>
      <vt:lpstr>Create IP awareness: IP in every contract</vt:lpstr>
      <vt:lpstr>Create IP awareness: KPIs measure achievement of strategic IP goals</vt:lpstr>
      <vt:lpstr>Steps towards Vision for IP</vt:lpstr>
    </vt:vector>
  </TitlesOfParts>
  <Company>ThyssenKrupp IT Services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Efficient Element applications</dc:title>
  <dc:creator>Stasch, Svenja</dc:creator>
  <cp:lastModifiedBy>William New</cp:lastModifiedBy>
  <cp:revision>220</cp:revision>
  <cp:lastPrinted>2017-02-15T13:44:46Z</cp:lastPrinted>
  <dcterms:created xsi:type="dcterms:W3CDTF">2015-12-07T12:16:24Z</dcterms:created>
  <dcterms:modified xsi:type="dcterms:W3CDTF">2017-08-29T13:38:09Z</dcterms:modified>
</cp:coreProperties>
</file>