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81" d="100"/>
          <a:sy n="81" d="100"/>
        </p:scale>
        <p:origin x="-78" y="-6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BCFC44-F717-4F85-B87F-0372F1085DDD}" type="datetimeFigureOut">
              <a:rPr lang="en-US" smtClean="0"/>
              <a:pPr/>
              <a:t>8/12/2015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425F0A-D5B2-4529-A523-8E09553C5A7C}" type="slidenum">
              <a:rPr lang="en-US" smtClean="0"/>
              <a:pPr/>
              <a:t>‹#›</a:t>
            </a:fld>
            <a:endParaRPr lang="en-US"/>
          </a:p>
        </p:txBody>
      </p:sp>
    </p:spTree>
    <p:extLst>
      <p:ext uri="{BB962C8B-B14F-4D97-AF65-F5344CB8AC3E}">
        <p14:creationId xmlns:p14="http://schemas.microsoft.com/office/powerpoint/2010/main" xmlns="" val="2121200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A27F60-BF4C-4963-8748-CFDB7CF41E9D}" type="slidenum">
              <a:rPr lang="en-US" altLang="en-US" smtClean="0"/>
              <a:pPr>
                <a:defRPr/>
              </a:pPr>
              <a:t>17</a:t>
            </a:fld>
            <a:endParaRPr lang="en-US" altLang="en-US"/>
          </a:p>
        </p:txBody>
      </p:sp>
    </p:spTree>
    <p:extLst>
      <p:ext uri="{BB962C8B-B14F-4D97-AF65-F5344CB8AC3E}">
        <p14:creationId xmlns:p14="http://schemas.microsoft.com/office/powerpoint/2010/main" xmlns="" val="603406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FA50685-14B1-4B0F-8C5A-E2D711300349}" type="datetimeFigureOut">
              <a:rPr lang="en-US" smtClean="0"/>
              <a:pPr/>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B2B1A4-8314-4092-A10E-5859B6A62BBE}" type="slidenum">
              <a:rPr lang="en-US" smtClean="0"/>
              <a:pPr/>
              <a:t>‹#›</a:t>
            </a:fld>
            <a:endParaRPr lang="en-US"/>
          </a:p>
        </p:txBody>
      </p:sp>
    </p:spTree>
    <p:extLst>
      <p:ext uri="{BB962C8B-B14F-4D97-AF65-F5344CB8AC3E}">
        <p14:creationId xmlns:p14="http://schemas.microsoft.com/office/powerpoint/2010/main" xmlns="" val="3902784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A50685-14B1-4B0F-8C5A-E2D711300349}" type="datetimeFigureOut">
              <a:rPr lang="en-US" smtClean="0"/>
              <a:pPr/>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B2B1A4-8314-4092-A10E-5859B6A62BBE}" type="slidenum">
              <a:rPr lang="en-US" smtClean="0"/>
              <a:pPr/>
              <a:t>‹#›</a:t>
            </a:fld>
            <a:endParaRPr lang="en-US"/>
          </a:p>
        </p:txBody>
      </p:sp>
    </p:spTree>
    <p:extLst>
      <p:ext uri="{BB962C8B-B14F-4D97-AF65-F5344CB8AC3E}">
        <p14:creationId xmlns:p14="http://schemas.microsoft.com/office/powerpoint/2010/main" xmlns="" val="3076593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A50685-14B1-4B0F-8C5A-E2D711300349}" type="datetimeFigureOut">
              <a:rPr lang="en-US" smtClean="0"/>
              <a:pPr/>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B2B1A4-8314-4092-A10E-5859B6A62BBE}" type="slidenum">
              <a:rPr lang="en-US" smtClean="0"/>
              <a:pPr/>
              <a:t>‹#›</a:t>
            </a:fld>
            <a:endParaRPr lang="en-US"/>
          </a:p>
        </p:txBody>
      </p:sp>
    </p:spTree>
    <p:extLst>
      <p:ext uri="{BB962C8B-B14F-4D97-AF65-F5344CB8AC3E}">
        <p14:creationId xmlns:p14="http://schemas.microsoft.com/office/powerpoint/2010/main" xmlns="" val="2978846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FA50685-14B1-4B0F-8C5A-E2D711300349}" type="datetimeFigureOut">
              <a:rPr lang="en-US" smtClean="0"/>
              <a:pPr/>
              <a:t>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B2B1A4-8314-4092-A10E-5859B6A62BBE}" type="slidenum">
              <a:rPr lang="en-US" smtClean="0"/>
              <a:pPr/>
              <a:t>‹#›</a:t>
            </a:fld>
            <a:endParaRPr lang="en-US"/>
          </a:p>
        </p:txBody>
      </p:sp>
    </p:spTree>
    <p:extLst>
      <p:ext uri="{BB962C8B-B14F-4D97-AF65-F5344CB8AC3E}">
        <p14:creationId xmlns:p14="http://schemas.microsoft.com/office/powerpoint/2010/main" xmlns="" val="2395983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FA50685-14B1-4B0F-8C5A-E2D711300349}" type="datetimeFigureOut">
              <a:rPr lang="en-US" smtClean="0"/>
              <a:pPr/>
              <a:t>8/12/2015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B2B1A4-8314-4092-A10E-5859B6A62BBE}" type="slidenum">
              <a:rPr lang="en-US" smtClean="0"/>
              <a:pPr/>
              <a:t>‹#›</a:t>
            </a:fld>
            <a:endParaRPr lang="en-US"/>
          </a:p>
        </p:txBody>
      </p:sp>
    </p:spTree>
    <p:extLst>
      <p:ext uri="{BB962C8B-B14F-4D97-AF65-F5344CB8AC3E}">
        <p14:creationId xmlns:p14="http://schemas.microsoft.com/office/powerpoint/2010/main" xmlns="" val="277108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FA50685-14B1-4B0F-8C5A-E2D711300349}" type="datetimeFigureOut">
              <a:rPr lang="en-US" smtClean="0"/>
              <a:pPr/>
              <a:t>8/12/2015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B2B1A4-8314-4092-A10E-5859B6A62BBE}" type="slidenum">
              <a:rPr lang="en-US" smtClean="0"/>
              <a:pPr/>
              <a:t>‹#›</a:t>
            </a:fld>
            <a:endParaRPr lang="en-US"/>
          </a:p>
        </p:txBody>
      </p:sp>
    </p:spTree>
    <p:extLst>
      <p:ext uri="{BB962C8B-B14F-4D97-AF65-F5344CB8AC3E}">
        <p14:creationId xmlns:p14="http://schemas.microsoft.com/office/powerpoint/2010/main" xmlns="" val="2585453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A50685-14B1-4B0F-8C5A-E2D711300349}" type="datetimeFigureOut">
              <a:rPr lang="en-US" smtClean="0"/>
              <a:pPr/>
              <a:t>8/12/2015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B2B1A4-8314-4092-A10E-5859B6A62BBE}" type="slidenum">
              <a:rPr lang="en-US" smtClean="0"/>
              <a:pPr/>
              <a:t>‹#›</a:t>
            </a:fld>
            <a:endParaRPr lang="en-US"/>
          </a:p>
        </p:txBody>
      </p:sp>
    </p:spTree>
    <p:extLst>
      <p:ext uri="{BB962C8B-B14F-4D97-AF65-F5344CB8AC3E}">
        <p14:creationId xmlns:p14="http://schemas.microsoft.com/office/powerpoint/2010/main" xmlns="" val="2543158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A50685-14B1-4B0F-8C5A-E2D711300349}" type="datetimeFigureOut">
              <a:rPr lang="en-US" smtClean="0"/>
              <a:pPr/>
              <a:t>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B2B1A4-8314-4092-A10E-5859B6A62BBE}" type="slidenum">
              <a:rPr lang="en-US" smtClean="0"/>
              <a:pPr/>
              <a:t>‹#›</a:t>
            </a:fld>
            <a:endParaRPr lang="en-US"/>
          </a:p>
        </p:txBody>
      </p:sp>
    </p:spTree>
    <p:extLst>
      <p:ext uri="{BB962C8B-B14F-4D97-AF65-F5344CB8AC3E}">
        <p14:creationId xmlns:p14="http://schemas.microsoft.com/office/powerpoint/2010/main" xmlns="" val="2237550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A50685-14B1-4B0F-8C5A-E2D711300349}" type="datetimeFigureOut">
              <a:rPr lang="en-US" smtClean="0"/>
              <a:pPr/>
              <a:t>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B2B1A4-8314-4092-A10E-5859B6A62BBE}" type="slidenum">
              <a:rPr lang="en-US" smtClean="0"/>
              <a:pPr/>
              <a:t>‹#›</a:t>
            </a:fld>
            <a:endParaRPr lang="en-US"/>
          </a:p>
        </p:txBody>
      </p:sp>
    </p:spTree>
    <p:extLst>
      <p:ext uri="{BB962C8B-B14F-4D97-AF65-F5344CB8AC3E}">
        <p14:creationId xmlns:p14="http://schemas.microsoft.com/office/powerpoint/2010/main" xmlns="" val="4182701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A50685-14B1-4B0F-8C5A-E2D711300349}" type="datetimeFigureOut">
              <a:rPr lang="en-US" smtClean="0"/>
              <a:pPr/>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B2B1A4-8314-4092-A10E-5859B6A62BBE}" type="slidenum">
              <a:rPr lang="en-US" smtClean="0"/>
              <a:pPr/>
              <a:t>‹#›</a:t>
            </a:fld>
            <a:endParaRPr lang="en-US"/>
          </a:p>
        </p:txBody>
      </p:sp>
    </p:spTree>
    <p:extLst>
      <p:ext uri="{BB962C8B-B14F-4D97-AF65-F5344CB8AC3E}">
        <p14:creationId xmlns:p14="http://schemas.microsoft.com/office/powerpoint/2010/main" xmlns="" val="2005450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A50685-14B1-4B0F-8C5A-E2D711300349}" type="datetimeFigureOut">
              <a:rPr lang="en-US" smtClean="0"/>
              <a:pPr/>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B2B1A4-8314-4092-A10E-5859B6A62BBE}"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7150190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A50685-14B1-4B0F-8C5A-E2D711300349}" type="datetimeFigureOut">
              <a:rPr lang="en-US" smtClean="0"/>
              <a:pPr/>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B2B1A4-8314-4092-A10E-5859B6A62BBE}" type="slidenum">
              <a:rPr lang="en-US" smtClean="0"/>
              <a:pPr/>
              <a:t>‹#›</a:t>
            </a:fld>
            <a:endParaRPr lang="en-US"/>
          </a:p>
        </p:txBody>
      </p:sp>
    </p:spTree>
    <p:extLst>
      <p:ext uri="{BB962C8B-B14F-4D97-AF65-F5344CB8AC3E}">
        <p14:creationId xmlns:p14="http://schemas.microsoft.com/office/powerpoint/2010/main" xmlns="" val="2098246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A50685-14B1-4B0F-8C5A-E2D711300349}" type="datetimeFigureOut">
              <a:rPr lang="en-US" smtClean="0"/>
              <a:pPr/>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B2B1A4-8314-4092-A10E-5859B6A62BBE}"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5859108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A50685-14B1-4B0F-8C5A-E2D711300349}" type="datetimeFigureOut">
              <a:rPr lang="en-US" smtClean="0"/>
              <a:pPr/>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B2B1A4-8314-4092-A10E-5859B6A62BBE}" type="slidenum">
              <a:rPr lang="en-US" smtClean="0"/>
              <a:pPr/>
              <a:t>‹#›</a:t>
            </a:fld>
            <a:endParaRPr lang="en-US"/>
          </a:p>
        </p:txBody>
      </p:sp>
    </p:spTree>
    <p:extLst>
      <p:ext uri="{BB962C8B-B14F-4D97-AF65-F5344CB8AC3E}">
        <p14:creationId xmlns:p14="http://schemas.microsoft.com/office/powerpoint/2010/main" xmlns="" val="19880448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A50685-14B1-4B0F-8C5A-E2D711300349}" type="datetimeFigureOut">
              <a:rPr lang="en-US" smtClean="0"/>
              <a:pPr/>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B2B1A4-8314-4092-A10E-5859B6A62BBE}" type="slidenum">
              <a:rPr lang="en-US" smtClean="0"/>
              <a:pPr/>
              <a:t>‹#›</a:t>
            </a:fld>
            <a:endParaRPr lang="en-US"/>
          </a:p>
        </p:txBody>
      </p:sp>
    </p:spTree>
    <p:extLst>
      <p:ext uri="{BB962C8B-B14F-4D97-AF65-F5344CB8AC3E}">
        <p14:creationId xmlns:p14="http://schemas.microsoft.com/office/powerpoint/2010/main" xmlns="" val="261774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A50685-14B1-4B0F-8C5A-E2D711300349}" type="datetimeFigureOut">
              <a:rPr lang="en-US" smtClean="0"/>
              <a:pPr/>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B2B1A4-8314-4092-A10E-5859B6A62BBE}" type="slidenum">
              <a:rPr lang="en-US" smtClean="0"/>
              <a:pPr/>
              <a:t>‹#›</a:t>
            </a:fld>
            <a:endParaRPr lang="en-US"/>
          </a:p>
        </p:txBody>
      </p:sp>
    </p:spTree>
    <p:extLst>
      <p:ext uri="{BB962C8B-B14F-4D97-AF65-F5344CB8AC3E}">
        <p14:creationId xmlns:p14="http://schemas.microsoft.com/office/powerpoint/2010/main" xmlns="" val="1754533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FA50685-14B1-4B0F-8C5A-E2D711300349}" type="datetimeFigureOut">
              <a:rPr lang="en-US" smtClean="0"/>
              <a:pPr/>
              <a:t>8/12/2015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2B2B1A4-8314-4092-A10E-5859B6A62BBE}" type="slidenum">
              <a:rPr lang="en-US" smtClean="0"/>
              <a:pPr/>
              <a:t>‹#›</a:t>
            </a:fld>
            <a:endParaRPr lang="en-US"/>
          </a:p>
        </p:txBody>
      </p:sp>
    </p:spTree>
    <p:extLst>
      <p:ext uri="{BB962C8B-B14F-4D97-AF65-F5344CB8AC3E}">
        <p14:creationId xmlns:p14="http://schemas.microsoft.com/office/powerpoint/2010/main" xmlns="" val="3926866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743200" y="1600200"/>
            <a:ext cx="7315200" cy="304800"/>
          </a:xfrm>
        </p:spPr>
        <p:txBody>
          <a:bodyPr>
            <a:normAutofit fontScale="90000"/>
          </a:bodyPr>
          <a:lstStyle/>
          <a:p>
            <a:pPr>
              <a:defRPr/>
            </a:pPr>
            <a:r>
              <a:rPr lang="en-US" sz="2800" dirty="0"/>
              <a:t>THE EXPERIENCE OF ZAMBIA ON TRANSFER, DEVELOPMENT, ADAPTATION AND ACQUSITION OF TECHNOLOGY</a:t>
            </a:r>
            <a:endParaRPr lang="en-US" sz="2800" b="1" dirty="0">
              <a:solidFill>
                <a:schemeClr val="tx2">
                  <a:satMod val="130000"/>
                </a:schemeClr>
              </a:solidFill>
            </a:endParaRPr>
          </a:p>
        </p:txBody>
      </p:sp>
      <p:sp>
        <p:nvSpPr>
          <p:cNvPr id="2051" name="Rectangle 3"/>
          <p:cNvSpPr>
            <a:spLocks noGrp="1" noChangeArrowheads="1"/>
          </p:cNvSpPr>
          <p:nvPr>
            <p:ph type="subTitle" idx="1"/>
          </p:nvPr>
        </p:nvSpPr>
        <p:spPr>
          <a:xfrm>
            <a:off x="2025739" y="1905000"/>
            <a:ext cx="7844402" cy="3162300"/>
          </a:xfrm>
        </p:spPr>
        <p:txBody>
          <a:bodyPr>
            <a:normAutofit/>
          </a:bodyPr>
          <a:lstStyle/>
          <a:p>
            <a:pPr>
              <a:defRPr/>
            </a:pPr>
            <a:r>
              <a:rPr lang="en-US" dirty="0">
                <a:solidFill>
                  <a:schemeClr val="tx2">
                    <a:satMod val="130000"/>
                  </a:schemeClr>
                </a:solidFill>
              </a:rPr>
              <a:t>A Presentation by </a:t>
            </a:r>
          </a:p>
          <a:p>
            <a:pPr>
              <a:defRPr/>
            </a:pPr>
            <a:r>
              <a:rPr lang="en-US" dirty="0">
                <a:solidFill>
                  <a:schemeClr val="tx2">
                    <a:satMod val="130000"/>
                  </a:schemeClr>
                </a:solidFill>
              </a:rPr>
              <a:t>Lloyd Samson </a:t>
            </a:r>
            <a:r>
              <a:rPr lang="en-US" dirty="0" smtClean="0">
                <a:solidFill>
                  <a:schemeClr val="tx2">
                    <a:satMod val="130000"/>
                  </a:schemeClr>
                </a:solidFill>
              </a:rPr>
              <a:t>Thole</a:t>
            </a:r>
          </a:p>
          <a:p>
            <a:pPr>
              <a:defRPr/>
            </a:pPr>
            <a:r>
              <a:rPr lang="en-US" sz="1600" dirty="0" smtClean="0">
                <a:solidFill>
                  <a:schemeClr val="tx2">
                    <a:satMod val="130000"/>
                  </a:schemeClr>
                </a:solidFill>
              </a:rPr>
              <a:t>IP Expert, Zambia.</a:t>
            </a:r>
            <a:r>
              <a:rPr lang="en-US" sz="1600" dirty="0" smtClean="0"/>
              <a:t> </a:t>
            </a:r>
            <a:endParaRPr lang="en-US" sz="1600" dirty="0"/>
          </a:p>
          <a:p>
            <a:pPr>
              <a:defRPr/>
            </a:pPr>
            <a:endParaRPr lang="en-US" sz="1600" b="1" dirty="0"/>
          </a:p>
          <a:p>
            <a:pPr>
              <a:defRPr/>
            </a:pPr>
            <a:r>
              <a:rPr lang="en-US" sz="1600" b="1" dirty="0"/>
              <a:t>National Meeting on the Implementation of the WIPO Development Agenda Project: Capacity Building in the Use of Appropriate Technology-Specific Technical and Scientific Information as a Solution for Identified Development Challenges in </a:t>
            </a:r>
            <a:r>
              <a:rPr lang="en-US" sz="1600" b="1" dirty="0" smtClean="0"/>
              <a:t>Uganda</a:t>
            </a:r>
            <a:endParaRPr lang="en-US" sz="1600" b="1" dirty="0"/>
          </a:p>
          <a:p>
            <a:pPr>
              <a:defRPr/>
            </a:pPr>
            <a:r>
              <a:rPr lang="en-US" sz="1600" b="1" dirty="0" smtClean="0"/>
              <a:t>Kampala, 11 </a:t>
            </a:r>
            <a:r>
              <a:rPr lang="en-US" sz="1600" b="1" dirty="0"/>
              <a:t>and </a:t>
            </a:r>
            <a:r>
              <a:rPr lang="en-US" sz="1600" b="1" dirty="0" smtClean="0"/>
              <a:t>12, </a:t>
            </a:r>
            <a:r>
              <a:rPr lang="en-US" sz="1600" b="1" dirty="0"/>
              <a:t>2015</a:t>
            </a:r>
            <a:endParaRPr lang="en-US" sz="1600" dirty="0"/>
          </a:p>
          <a:p>
            <a:pPr>
              <a:defRPr/>
            </a:pPr>
            <a:endParaRPr lang="en-US" sz="1600" dirty="0">
              <a:solidFill>
                <a:schemeClr val="tx2">
                  <a:satMod val="130000"/>
                </a:schemeClr>
              </a:solidFill>
            </a:endParaRPr>
          </a:p>
        </p:txBody>
      </p:sp>
      <p:cxnSp>
        <p:nvCxnSpPr>
          <p:cNvPr id="5" name="Straight Connector 4"/>
          <p:cNvCxnSpPr/>
          <p:nvPr/>
        </p:nvCxnSpPr>
        <p:spPr>
          <a:xfrm>
            <a:off x="1295400" y="6046788"/>
            <a:ext cx="967740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6" name="Straight Connector 5"/>
          <p:cNvCxnSpPr/>
          <p:nvPr/>
        </p:nvCxnSpPr>
        <p:spPr>
          <a:xfrm>
            <a:off x="1524000" y="5410200"/>
            <a:ext cx="9677400"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1575289165"/>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defRPr/>
            </a:pPr>
            <a:r>
              <a:rPr lang="en-US" b="1" dirty="0" smtClean="0"/>
              <a:t>Introduction</a:t>
            </a:r>
            <a:endParaRPr lang="en-US" b="1" dirty="0"/>
          </a:p>
        </p:txBody>
      </p:sp>
      <p:sp>
        <p:nvSpPr>
          <p:cNvPr id="11266" name="Content Placeholder 1"/>
          <p:cNvSpPr>
            <a:spLocks noGrp="1"/>
          </p:cNvSpPr>
          <p:nvPr>
            <p:ph idx="1"/>
          </p:nvPr>
        </p:nvSpPr>
        <p:spPr>
          <a:xfrm>
            <a:off x="1406352" y="1506827"/>
            <a:ext cx="7867650" cy="5523963"/>
          </a:xfrm>
        </p:spPr>
        <p:txBody>
          <a:bodyPr/>
          <a:lstStyle/>
          <a:p>
            <a:r>
              <a:rPr lang="en-US" altLang="en-US" sz="2800" dirty="0" smtClean="0"/>
              <a:t>Zambia signed  agreement with WIPO in 2012;</a:t>
            </a:r>
          </a:p>
          <a:p>
            <a:r>
              <a:rPr lang="en-US" altLang="en-US" sz="2800" dirty="0" smtClean="0"/>
              <a:t>PACRA focal point organization for WIPO and was tasked with forming a multi-disciplinary group which would work as an advisory committee.</a:t>
            </a:r>
          </a:p>
          <a:p>
            <a:r>
              <a:rPr lang="en-US" altLang="en-US" sz="2800" dirty="0" smtClean="0"/>
              <a:t>Formed NEG chaired by PACRA with membership from Agriculture, Health, Science and Technology, R&amp;D institutions, universities, Early learning and the Private Sector;</a:t>
            </a:r>
          </a:p>
          <a:p>
            <a:endParaRPr lang="en-US" altLang="en-US" dirty="0" smtClean="0"/>
          </a:p>
        </p:txBody>
      </p:sp>
      <p:sp>
        <p:nvSpPr>
          <p:cNvPr id="11268"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91BA317-AE55-4FF3-ACBD-C9F9959BCB0E}" type="slidenum">
              <a:rPr lang="en-US" altLang="en-US" smtClean="0">
                <a:solidFill>
                  <a:srgbClr val="B5A788"/>
                </a:solidFill>
              </a:rPr>
              <a:pPr/>
              <a:t>2</a:t>
            </a:fld>
            <a:endParaRPr lang="en-US" altLang="en-US" smtClean="0">
              <a:solidFill>
                <a:srgbClr val="B5A788"/>
              </a:solidFill>
            </a:endParaRPr>
          </a:p>
        </p:txBody>
      </p:sp>
    </p:spTree>
    <p:extLst>
      <p:ext uri="{BB962C8B-B14F-4D97-AF65-F5344CB8AC3E}">
        <p14:creationId xmlns:p14="http://schemas.microsoft.com/office/powerpoint/2010/main" xmlns="" val="3546201644"/>
      </p:ext>
    </p:extLst>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defRPr/>
            </a:pPr>
            <a:r>
              <a:rPr lang="en-US" dirty="0" smtClean="0"/>
              <a:t>Signing ceremony</a:t>
            </a:r>
            <a:endParaRPr lang="en-US" dirty="0"/>
          </a:p>
        </p:txBody>
      </p:sp>
      <p:pic>
        <p:nvPicPr>
          <p:cNvPr id="12290" name="Content Placeholder 4"/>
          <p:cNvPicPr>
            <a:picLocks noGrp="1" noChangeAspect="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2189863" y="1423324"/>
            <a:ext cx="6400800" cy="4800600"/>
          </a:xfrm>
        </p:spPr>
      </p:pic>
      <p:sp>
        <p:nvSpPr>
          <p:cNvPr id="12292"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51C9B5D-1C98-4540-8E72-BBFB4C76BD71}" type="slidenum">
              <a:rPr lang="en-US" altLang="en-US" smtClean="0">
                <a:solidFill>
                  <a:srgbClr val="B5A788"/>
                </a:solidFill>
              </a:rPr>
              <a:pPr/>
              <a:t>3</a:t>
            </a:fld>
            <a:endParaRPr lang="en-US" altLang="en-US" smtClean="0">
              <a:solidFill>
                <a:srgbClr val="B5A788"/>
              </a:solidFill>
            </a:endParaRPr>
          </a:p>
        </p:txBody>
      </p:sp>
    </p:spTree>
    <p:extLst>
      <p:ext uri="{BB962C8B-B14F-4D97-AF65-F5344CB8AC3E}">
        <p14:creationId xmlns:p14="http://schemas.microsoft.com/office/powerpoint/2010/main" xmlns="" val="36017858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defRPr/>
            </a:pPr>
            <a:r>
              <a:rPr lang="en-US" dirty="0" smtClean="0"/>
              <a:t>Signing ceremony</a:t>
            </a:r>
            <a:endParaRPr lang="en-US" dirty="0"/>
          </a:p>
        </p:txBody>
      </p:sp>
      <p:pic>
        <p:nvPicPr>
          <p:cNvPr id="13314" name="Content Placeholder 4"/>
          <p:cNvPicPr>
            <a:picLocks noGrp="1" noChangeAspect="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1775268" y="1423324"/>
            <a:ext cx="6400800" cy="4800600"/>
          </a:xfrm>
        </p:spPr>
      </p:pic>
      <p:sp>
        <p:nvSpPr>
          <p:cNvPr id="13316"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8E13322-4B05-4492-92B4-7923355F0AC5}" type="slidenum">
              <a:rPr lang="en-US" altLang="en-US" smtClean="0">
                <a:solidFill>
                  <a:srgbClr val="B5A788"/>
                </a:solidFill>
              </a:rPr>
              <a:pPr/>
              <a:t>4</a:t>
            </a:fld>
            <a:endParaRPr lang="en-US" altLang="en-US" smtClean="0">
              <a:solidFill>
                <a:srgbClr val="B5A788"/>
              </a:solidFill>
            </a:endParaRPr>
          </a:p>
        </p:txBody>
      </p:sp>
    </p:spTree>
    <p:extLst>
      <p:ext uri="{BB962C8B-B14F-4D97-AF65-F5344CB8AC3E}">
        <p14:creationId xmlns:p14="http://schemas.microsoft.com/office/powerpoint/2010/main" xmlns="" val="30108151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p:cNvSpPr>
            <a:spLocks noGrp="1"/>
          </p:cNvSpPr>
          <p:nvPr>
            <p:ph idx="1"/>
          </p:nvPr>
        </p:nvSpPr>
        <p:spPr>
          <a:xfrm>
            <a:off x="677334" y="1777285"/>
            <a:ext cx="8596668" cy="4264077"/>
          </a:xfrm>
        </p:spPr>
        <p:txBody>
          <a:bodyPr>
            <a:normAutofit/>
          </a:bodyPr>
          <a:lstStyle/>
          <a:p>
            <a:r>
              <a:rPr lang="en-US" altLang="en-US" sz="2400" dirty="0"/>
              <a:t>The National Experts Group was appointed with the following objectives:</a:t>
            </a:r>
          </a:p>
          <a:p>
            <a:pPr lvl="1"/>
            <a:r>
              <a:rPr lang="en-US" altLang="en-US" sz="2400" dirty="0"/>
              <a:t>To convene meetings regularly and research on most appropriate technologies suitable to solve developmental challenges</a:t>
            </a:r>
          </a:p>
          <a:p>
            <a:pPr lvl="1"/>
            <a:r>
              <a:rPr lang="en-US" altLang="en-US" sz="2400" dirty="0"/>
              <a:t>Produce Patent Search report and present to WIPO</a:t>
            </a:r>
          </a:p>
          <a:p>
            <a:pPr lvl="1"/>
            <a:r>
              <a:rPr lang="en-US" altLang="en-US" sz="2400" dirty="0"/>
              <a:t>Compile the landscape report and present any findings to the multidisciplinary stakeholders group</a:t>
            </a:r>
          </a:p>
          <a:p>
            <a:pPr lvl="1"/>
            <a:r>
              <a:rPr lang="en-US" altLang="en-US" sz="2400" dirty="0"/>
              <a:t>Evaluate patent citations and recommend most appropriate technologies suitable for Zambia</a:t>
            </a:r>
          </a:p>
        </p:txBody>
      </p:sp>
      <p:sp>
        <p:nvSpPr>
          <p:cNvPr id="3" name="Title 2"/>
          <p:cNvSpPr>
            <a:spLocks noGrp="1"/>
          </p:cNvSpPr>
          <p:nvPr>
            <p:ph type="title"/>
          </p:nvPr>
        </p:nvSpPr>
        <p:spPr/>
        <p:txBody>
          <a:bodyPr/>
          <a:lstStyle/>
          <a:p>
            <a:pPr algn="ctr">
              <a:defRPr/>
            </a:pPr>
            <a:r>
              <a:rPr lang="en-US" b="1" dirty="0" smtClean="0"/>
              <a:t>Introduction Cont’d</a:t>
            </a:r>
            <a:endParaRPr lang="en-US" dirty="0"/>
          </a:p>
        </p:txBody>
      </p:sp>
      <p:sp>
        <p:nvSpPr>
          <p:cNvPr id="14340"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161EEF1-E9C8-4193-AEBC-4B7EF77BCC32}" type="slidenum">
              <a:rPr lang="en-US" altLang="en-US" smtClean="0">
                <a:solidFill>
                  <a:srgbClr val="B5A788"/>
                </a:solidFill>
              </a:rPr>
              <a:pPr/>
              <a:t>5</a:t>
            </a:fld>
            <a:endParaRPr lang="en-US" altLang="en-US" smtClean="0">
              <a:solidFill>
                <a:srgbClr val="B5A788"/>
              </a:solidFill>
            </a:endParaRPr>
          </a:p>
        </p:txBody>
      </p:sp>
    </p:spTree>
    <p:extLst>
      <p:ext uri="{BB962C8B-B14F-4D97-AF65-F5344CB8AC3E}">
        <p14:creationId xmlns:p14="http://schemas.microsoft.com/office/powerpoint/2010/main" xmlns="" val="5200352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defRPr/>
            </a:pPr>
            <a:r>
              <a:rPr lang="en-US" dirty="0" smtClean="0"/>
              <a:t>NEG discussions</a:t>
            </a:r>
            <a:endParaRPr lang="en-US" dirty="0"/>
          </a:p>
        </p:txBody>
      </p:sp>
      <p:sp>
        <p:nvSpPr>
          <p:cNvPr id="15363"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CBF760D-7AED-4367-BC15-9CEC28EE06C7}" type="slidenum">
              <a:rPr lang="en-US" altLang="en-US" smtClean="0">
                <a:solidFill>
                  <a:srgbClr val="B5A788"/>
                </a:solidFill>
              </a:rPr>
              <a:pPr/>
              <a:t>6</a:t>
            </a:fld>
            <a:endParaRPr lang="en-US" altLang="en-US" smtClean="0">
              <a:solidFill>
                <a:srgbClr val="B5A788"/>
              </a:solidFill>
            </a:endParaRPr>
          </a:p>
        </p:txBody>
      </p:sp>
      <p:pic>
        <p:nvPicPr>
          <p:cNvPr id="15364" name="Picture 2" descr="E:\Photo-0010.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1775268" y="1423324"/>
            <a:ext cx="6400800" cy="4800600"/>
          </a:xfrm>
        </p:spPr>
      </p:pic>
    </p:spTree>
    <p:extLst>
      <p:ext uri="{BB962C8B-B14F-4D97-AF65-F5344CB8AC3E}">
        <p14:creationId xmlns:p14="http://schemas.microsoft.com/office/powerpoint/2010/main" xmlns="" val="26583373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1"/>
          <p:cNvSpPr>
            <a:spLocks noGrp="1"/>
          </p:cNvSpPr>
          <p:nvPr>
            <p:ph idx="1"/>
          </p:nvPr>
        </p:nvSpPr>
        <p:spPr/>
        <p:txBody>
          <a:bodyPr>
            <a:normAutofit lnSpcReduction="10000"/>
          </a:bodyPr>
          <a:lstStyle/>
          <a:p>
            <a:r>
              <a:rPr lang="en-US" altLang="en-US" sz="2800" dirty="0" smtClean="0"/>
              <a:t>Held a number of meetings to come up with appropriate areas of intervention;</a:t>
            </a:r>
          </a:p>
          <a:p>
            <a:r>
              <a:rPr lang="en-US" altLang="en-US" sz="2800" dirty="0" smtClean="0"/>
              <a:t>Used the 6</a:t>
            </a:r>
            <a:r>
              <a:rPr lang="en-US" altLang="en-US" sz="2800" baseline="30000" dirty="0" smtClean="0"/>
              <a:t>th</a:t>
            </a:r>
            <a:r>
              <a:rPr lang="en-US" altLang="en-US" sz="2800" dirty="0" smtClean="0"/>
              <a:t> NDP of Zambia, vision 2030 and other documents to identify  areas which needed intervention;</a:t>
            </a:r>
          </a:p>
          <a:p>
            <a:r>
              <a:rPr lang="en-US" altLang="en-US" sz="2800" dirty="0" smtClean="0"/>
              <a:t>Received training in patent searches from WIPO;</a:t>
            </a:r>
          </a:p>
          <a:p>
            <a:r>
              <a:rPr lang="en-US" altLang="en-US" sz="2800" dirty="0" smtClean="0"/>
              <a:t>Identified problem of lack of abundant and clean water in some parts of the country.</a:t>
            </a:r>
          </a:p>
          <a:p>
            <a:endParaRPr lang="en-US" altLang="en-US" sz="2800" dirty="0" smtClean="0"/>
          </a:p>
          <a:p>
            <a:endParaRPr lang="en-US" altLang="en-US" dirty="0" smtClean="0"/>
          </a:p>
          <a:p>
            <a:endParaRPr lang="en-US" altLang="en-US" dirty="0" smtClean="0"/>
          </a:p>
        </p:txBody>
      </p:sp>
      <p:sp>
        <p:nvSpPr>
          <p:cNvPr id="3" name="Title 2"/>
          <p:cNvSpPr>
            <a:spLocks noGrp="1"/>
          </p:cNvSpPr>
          <p:nvPr>
            <p:ph type="title"/>
          </p:nvPr>
        </p:nvSpPr>
        <p:spPr/>
        <p:txBody>
          <a:bodyPr/>
          <a:lstStyle/>
          <a:p>
            <a:pPr algn="ctr">
              <a:defRPr/>
            </a:pPr>
            <a:r>
              <a:rPr lang="en-US" b="1" dirty="0" smtClean="0"/>
              <a:t>Introduction Cont’d</a:t>
            </a:r>
            <a:endParaRPr lang="en-US" dirty="0"/>
          </a:p>
        </p:txBody>
      </p:sp>
      <p:sp>
        <p:nvSpPr>
          <p:cNvPr id="16388"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18204EF-4517-4E00-A4CA-CEAE0439AEC1}" type="slidenum">
              <a:rPr lang="en-US" altLang="en-US" smtClean="0">
                <a:solidFill>
                  <a:srgbClr val="B5A788"/>
                </a:solidFill>
              </a:rPr>
              <a:pPr/>
              <a:t>7</a:t>
            </a:fld>
            <a:endParaRPr lang="en-US" altLang="en-US" smtClean="0">
              <a:solidFill>
                <a:srgbClr val="B5A788"/>
              </a:solidFill>
            </a:endParaRPr>
          </a:p>
        </p:txBody>
      </p:sp>
    </p:spTree>
    <p:extLst>
      <p:ext uri="{BB962C8B-B14F-4D97-AF65-F5344CB8AC3E}">
        <p14:creationId xmlns:p14="http://schemas.microsoft.com/office/powerpoint/2010/main" xmlns="" val="1039896503"/>
      </p:ext>
    </p:extLst>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a:xfrm>
            <a:off x="677334" y="1219200"/>
            <a:ext cx="9781116" cy="5638800"/>
          </a:xfrm>
        </p:spPr>
        <p:txBody>
          <a:bodyPr>
            <a:normAutofit/>
          </a:bodyPr>
          <a:lstStyle/>
          <a:p>
            <a:r>
              <a:rPr lang="en-US" altLang="en-US" sz="2800" dirty="0"/>
              <a:t>Settled on Two projects:</a:t>
            </a:r>
          </a:p>
          <a:p>
            <a:pPr lvl="1"/>
            <a:r>
              <a:rPr lang="en-US" altLang="en-US" sz="2400" dirty="0"/>
              <a:t>Run-off rainwater harvesting</a:t>
            </a:r>
          </a:p>
          <a:p>
            <a:pPr lvl="1"/>
            <a:r>
              <a:rPr lang="en-US" altLang="en-US" sz="2400" dirty="0"/>
              <a:t>Solar water distillation</a:t>
            </a:r>
          </a:p>
          <a:p>
            <a:r>
              <a:rPr lang="en-US" altLang="en-US" sz="2800" dirty="0"/>
              <a:t>Carried out Patent searches  to identify appropriate technologies in public domain and adapted to our local situation;</a:t>
            </a:r>
          </a:p>
          <a:p>
            <a:r>
              <a:rPr lang="en-US" altLang="en-US" sz="2800" dirty="0"/>
              <a:t>Siavonga identified as the place where the projects can be implemented on pilot scale;</a:t>
            </a:r>
          </a:p>
          <a:p>
            <a:r>
              <a:rPr lang="en-US" altLang="en-US" sz="2800" dirty="0"/>
              <a:t>Developed a Landscape Report and a Business Plan Report for the implementation of the project;</a:t>
            </a:r>
          </a:p>
          <a:p>
            <a:r>
              <a:rPr lang="en-US" altLang="en-US" sz="2800" dirty="0"/>
              <a:t>Commenced implementation after approval from WIPO.</a:t>
            </a:r>
          </a:p>
        </p:txBody>
      </p:sp>
      <p:sp>
        <p:nvSpPr>
          <p:cNvPr id="3" name="Title 2"/>
          <p:cNvSpPr>
            <a:spLocks noGrp="1"/>
          </p:cNvSpPr>
          <p:nvPr>
            <p:ph type="title"/>
          </p:nvPr>
        </p:nvSpPr>
        <p:spPr/>
        <p:txBody>
          <a:bodyPr/>
          <a:lstStyle/>
          <a:p>
            <a:pPr algn="ctr">
              <a:defRPr/>
            </a:pPr>
            <a:r>
              <a:rPr lang="en-US" b="1" dirty="0" smtClean="0"/>
              <a:t>Introduction Cont’d</a:t>
            </a:r>
            <a:endParaRPr lang="en-US" b="1" dirty="0"/>
          </a:p>
        </p:txBody>
      </p:sp>
      <p:sp>
        <p:nvSpPr>
          <p:cNvPr id="17412"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34A336C-F36D-4721-BE48-BB3A875DA308}" type="slidenum">
              <a:rPr lang="en-US" altLang="en-US" smtClean="0">
                <a:solidFill>
                  <a:srgbClr val="B5A788"/>
                </a:solidFill>
              </a:rPr>
              <a:pPr/>
              <a:t>8</a:t>
            </a:fld>
            <a:endParaRPr lang="en-US" altLang="en-US" smtClean="0">
              <a:solidFill>
                <a:srgbClr val="B5A788"/>
              </a:solidFill>
            </a:endParaRPr>
          </a:p>
        </p:txBody>
      </p:sp>
    </p:spTree>
    <p:extLst>
      <p:ext uri="{BB962C8B-B14F-4D97-AF65-F5344CB8AC3E}">
        <p14:creationId xmlns:p14="http://schemas.microsoft.com/office/powerpoint/2010/main" xmlns="" val="2796625907"/>
      </p:ext>
    </p:extLst>
  </p:cSld>
  <p:clrMapOvr>
    <a:masterClrMapping/>
  </p:clrMapOvr>
  <p:transition spd="slow">
    <p:comb/>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p:cNvSpPr>
            <a:spLocks noGrp="1"/>
          </p:cNvSpPr>
          <p:nvPr>
            <p:ph idx="1"/>
          </p:nvPr>
        </p:nvSpPr>
        <p:spPr>
          <a:xfrm>
            <a:off x="540913" y="1447800"/>
            <a:ext cx="9917537" cy="4800600"/>
          </a:xfrm>
        </p:spPr>
        <p:txBody>
          <a:bodyPr>
            <a:normAutofit/>
          </a:bodyPr>
          <a:lstStyle/>
          <a:p>
            <a:r>
              <a:rPr lang="en-GB" altLang="en-US" sz="2800" dirty="0"/>
              <a:t>Zambia thereafter commenced the implementation </a:t>
            </a:r>
            <a:r>
              <a:rPr lang="en-GB" altLang="en-US" sz="2800" dirty="0" smtClean="0"/>
              <a:t>of the </a:t>
            </a:r>
            <a:r>
              <a:rPr lang="en-GB" altLang="en-US" sz="2800" dirty="0"/>
              <a:t>innovative run off rain water harvesting technology in the drought stricken area of </a:t>
            </a:r>
            <a:r>
              <a:rPr lang="en-GB" altLang="en-US" sz="2800" dirty="0" err="1"/>
              <a:t>Simamba</a:t>
            </a:r>
            <a:r>
              <a:rPr lang="en-GB" altLang="en-US" sz="2800" dirty="0"/>
              <a:t> Village in Siavonga on a pilot scale after seeking permission from DC and area Chief;</a:t>
            </a:r>
          </a:p>
          <a:p>
            <a:r>
              <a:rPr lang="en-GB" altLang="en-US" sz="2800" dirty="0"/>
              <a:t>Implementation committee formed in the DC’s office;</a:t>
            </a:r>
          </a:p>
          <a:p>
            <a:r>
              <a:rPr lang="en-GB" altLang="en-US" sz="2800" dirty="0"/>
              <a:t>Preliminary investigative scientific and technical surveys concerning the area’s geographical location, topography, current impoundment capacity, foliage, evaporation rates and seepage tests were conducted. </a:t>
            </a:r>
            <a:endParaRPr lang="en-US" altLang="en-US" sz="2800" dirty="0"/>
          </a:p>
        </p:txBody>
      </p:sp>
      <p:sp>
        <p:nvSpPr>
          <p:cNvPr id="3" name="Title 2"/>
          <p:cNvSpPr>
            <a:spLocks noGrp="1"/>
          </p:cNvSpPr>
          <p:nvPr>
            <p:ph type="title"/>
          </p:nvPr>
        </p:nvSpPr>
        <p:spPr/>
        <p:txBody>
          <a:bodyPr/>
          <a:lstStyle/>
          <a:p>
            <a:pPr algn="ctr">
              <a:defRPr/>
            </a:pPr>
            <a:r>
              <a:rPr lang="en-US" b="1" dirty="0" smtClean="0"/>
              <a:t>Introduction Cont’d</a:t>
            </a:r>
            <a:endParaRPr lang="en-US" b="1" dirty="0"/>
          </a:p>
        </p:txBody>
      </p:sp>
      <p:sp>
        <p:nvSpPr>
          <p:cNvPr id="18436"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1520DB0-ED9E-492F-B0E0-CC8E444B54BD}" type="slidenum">
              <a:rPr lang="en-US" altLang="en-US" smtClean="0">
                <a:solidFill>
                  <a:srgbClr val="B5A788"/>
                </a:solidFill>
              </a:rPr>
              <a:pPr/>
              <a:t>9</a:t>
            </a:fld>
            <a:endParaRPr lang="en-US" altLang="en-US" smtClean="0">
              <a:solidFill>
                <a:srgbClr val="B5A788"/>
              </a:solidFill>
            </a:endParaRPr>
          </a:p>
        </p:txBody>
      </p:sp>
    </p:spTree>
    <p:extLst>
      <p:ext uri="{BB962C8B-B14F-4D97-AF65-F5344CB8AC3E}">
        <p14:creationId xmlns:p14="http://schemas.microsoft.com/office/powerpoint/2010/main" xmlns="" val="128514639"/>
      </p:ext>
    </p:extLst>
  </p:cSld>
  <p:clrMapOvr>
    <a:masterClrMapping/>
  </p:clrMapOvr>
  <p:transition spd="slow">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1"/>
          <p:cNvSpPr>
            <a:spLocks noGrp="1"/>
          </p:cNvSpPr>
          <p:nvPr>
            <p:ph idx="1"/>
          </p:nvPr>
        </p:nvSpPr>
        <p:spPr>
          <a:xfrm>
            <a:off x="785611" y="1447800"/>
            <a:ext cx="9809365" cy="4800600"/>
          </a:xfrm>
        </p:spPr>
        <p:txBody>
          <a:bodyPr/>
          <a:lstStyle/>
          <a:p>
            <a:r>
              <a:rPr lang="en-GB" altLang="en-US" sz="2400" dirty="0"/>
              <a:t>These surveys were taken in order to determine the causes of premature drying up of the impoundment before the onset of the rains and to assess the suitability of the area for implementing the innovative run off   rain water harvesting technology.</a:t>
            </a:r>
          </a:p>
          <a:p>
            <a:r>
              <a:rPr lang="en-GB" altLang="en-US" sz="2400" dirty="0"/>
              <a:t>The impoundment dries up earlier than anticipated each year before the onset of the rains and this trend has negatively affected animal rearing and agricultural productivity in the area. </a:t>
            </a:r>
          </a:p>
          <a:p>
            <a:r>
              <a:rPr lang="en-GB" altLang="en-US" sz="2400" dirty="0"/>
              <a:t>The surveys were conducted over a period of two weeks by agriculture, sociology  and irrigation experts.</a:t>
            </a:r>
            <a:endParaRPr lang="en-US" altLang="en-US" sz="2400" dirty="0"/>
          </a:p>
          <a:p>
            <a:endParaRPr lang="en-US" altLang="en-US" sz="2800" dirty="0"/>
          </a:p>
        </p:txBody>
      </p:sp>
      <p:sp>
        <p:nvSpPr>
          <p:cNvPr id="3" name="Title 2"/>
          <p:cNvSpPr>
            <a:spLocks noGrp="1"/>
          </p:cNvSpPr>
          <p:nvPr>
            <p:ph type="title"/>
          </p:nvPr>
        </p:nvSpPr>
        <p:spPr/>
        <p:txBody>
          <a:bodyPr/>
          <a:lstStyle/>
          <a:p>
            <a:pPr algn="ctr">
              <a:defRPr/>
            </a:pPr>
            <a:r>
              <a:rPr lang="en-US" b="1" dirty="0" smtClean="0"/>
              <a:t>Introduction Cont’d</a:t>
            </a:r>
            <a:endParaRPr lang="en-US" b="1" dirty="0"/>
          </a:p>
        </p:txBody>
      </p:sp>
      <p:sp>
        <p:nvSpPr>
          <p:cNvPr id="19460"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5B334F8-164B-4DB2-92ED-70B2958F3075}" type="slidenum">
              <a:rPr lang="en-US" altLang="en-US" smtClean="0">
                <a:solidFill>
                  <a:srgbClr val="B5A788"/>
                </a:solidFill>
              </a:rPr>
              <a:pPr/>
              <a:t>10</a:t>
            </a:fld>
            <a:endParaRPr lang="en-US" altLang="en-US" smtClean="0">
              <a:solidFill>
                <a:srgbClr val="B5A788"/>
              </a:solidFill>
            </a:endParaRPr>
          </a:p>
        </p:txBody>
      </p:sp>
    </p:spTree>
    <p:extLst>
      <p:ext uri="{BB962C8B-B14F-4D97-AF65-F5344CB8AC3E}">
        <p14:creationId xmlns:p14="http://schemas.microsoft.com/office/powerpoint/2010/main" xmlns="" val="2959520762"/>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p:cNvSpPr>
            <a:spLocks noGrp="1"/>
          </p:cNvSpPr>
          <p:nvPr>
            <p:ph idx="1"/>
          </p:nvPr>
        </p:nvSpPr>
        <p:spPr>
          <a:xfrm>
            <a:off x="677334" y="1609859"/>
            <a:ext cx="8596668" cy="4431503"/>
          </a:xfrm>
        </p:spPr>
        <p:txBody>
          <a:bodyPr/>
          <a:lstStyle/>
          <a:p>
            <a:r>
              <a:rPr lang="en-GB" altLang="en-US" sz="2800" dirty="0" smtClean="0"/>
              <a:t>Financial Viability- A business plan was developed based on assumptions and pro-forma financial statements produced showing the Internal Rate of Return (IRR)</a:t>
            </a:r>
          </a:p>
          <a:p>
            <a:r>
              <a:rPr lang="en-GB" altLang="en-US" sz="2800" dirty="0" smtClean="0"/>
              <a:t>Net Present Value (NPV) and Pay Back Period was determined. </a:t>
            </a:r>
          </a:p>
          <a:p>
            <a:r>
              <a:rPr lang="en-GB" altLang="en-US" sz="2800" dirty="0"/>
              <a:t>A</a:t>
            </a:r>
            <a:r>
              <a:rPr lang="en-GB" altLang="en-US" sz="2800" dirty="0" smtClean="0"/>
              <a:t> report was written as this was necessary in order to attract investment.</a:t>
            </a:r>
          </a:p>
          <a:p>
            <a:endParaRPr lang="en-US" altLang="en-US" dirty="0" smtClean="0"/>
          </a:p>
        </p:txBody>
      </p:sp>
      <p:sp>
        <p:nvSpPr>
          <p:cNvPr id="3" name="Title 2"/>
          <p:cNvSpPr>
            <a:spLocks noGrp="1"/>
          </p:cNvSpPr>
          <p:nvPr>
            <p:ph type="title"/>
          </p:nvPr>
        </p:nvSpPr>
        <p:spPr/>
        <p:txBody>
          <a:bodyPr/>
          <a:lstStyle/>
          <a:p>
            <a:pPr algn="ctr">
              <a:defRPr/>
            </a:pPr>
            <a:r>
              <a:rPr lang="en-US" b="1" dirty="0" smtClean="0"/>
              <a:t>Business Plan</a:t>
            </a:r>
            <a:endParaRPr lang="en-US" b="1" dirty="0"/>
          </a:p>
        </p:txBody>
      </p:sp>
      <p:sp>
        <p:nvSpPr>
          <p:cNvPr id="20484"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8DBCDB2-FFD9-4714-BBF5-BFBB0E5531C4}" type="slidenum">
              <a:rPr lang="en-US" altLang="en-US" smtClean="0">
                <a:solidFill>
                  <a:srgbClr val="B5A788"/>
                </a:solidFill>
              </a:rPr>
              <a:pPr/>
              <a:t>11</a:t>
            </a:fld>
            <a:endParaRPr lang="en-US" altLang="en-US" smtClean="0">
              <a:solidFill>
                <a:srgbClr val="B5A788"/>
              </a:solidFill>
            </a:endParaRPr>
          </a:p>
        </p:txBody>
      </p:sp>
    </p:spTree>
    <p:extLst>
      <p:ext uri="{BB962C8B-B14F-4D97-AF65-F5344CB8AC3E}">
        <p14:creationId xmlns:p14="http://schemas.microsoft.com/office/powerpoint/2010/main" xmlns="" val="28343013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p:cNvSpPr>
            <a:spLocks noGrp="1"/>
          </p:cNvSpPr>
          <p:nvPr>
            <p:ph idx="1"/>
          </p:nvPr>
        </p:nvSpPr>
        <p:spPr>
          <a:xfrm>
            <a:off x="798490" y="1447800"/>
            <a:ext cx="9659960" cy="4800600"/>
          </a:xfrm>
        </p:spPr>
        <p:txBody>
          <a:bodyPr/>
          <a:lstStyle/>
          <a:p>
            <a:r>
              <a:rPr lang="en-GB" altLang="en-US" sz="2400" dirty="0"/>
              <a:t>According to the hydrological survey, the water demand in </a:t>
            </a:r>
            <a:r>
              <a:rPr lang="en-GB" altLang="en-US" sz="2400" dirty="0" err="1"/>
              <a:t>Simamba</a:t>
            </a:r>
            <a:r>
              <a:rPr lang="en-GB" altLang="en-US" sz="2400" dirty="0"/>
              <a:t> area is categorised in 2 consumption groups as follows:</a:t>
            </a:r>
            <a:endParaRPr lang="en-US" altLang="en-US" sz="2400" dirty="0"/>
          </a:p>
          <a:p>
            <a:r>
              <a:rPr lang="en-GB" altLang="en-US" sz="2400" dirty="0"/>
              <a:t>Domestic Use 1,512 m</a:t>
            </a:r>
            <a:r>
              <a:rPr lang="en-GB" altLang="en-US" sz="2400" baseline="30000" dirty="0"/>
              <a:t>3</a:t>
            </a:r>
            <a:endParaRPr lang="en-US" altLang="en-US" sz="2400" dirty="0"/>
          </a:p>
          <a:p>
            <a:r>
              <a:rPr lang="en-GB" altLang="en-US" sz="2400" dirty="0"/>
              <a:t>Animal Use     6,930 m</a:t>
            </a:r>
            <a:r>
              <a:rPr lang="en-GB" altLang="en-US" sz="2400" baseline="30000" dirty="0"/>
              <a:t>3</a:t>
            </a:r>
            <a:endParaRPr lang="en-GB" altLang="en-US" sz="2400" dirty="0"/>
          </a:p>
          <a:p>
            <a:r>
              <a:rPr lang="en-GB" altLang="en-US" sz="2400" dirty="0"/>
              <a:t>The loss of water in the impoundment at the moment through evaporation and seepage accounts for more than 50 per cent of the stored capacity.</a:t>
            </a:r>
            <a:endParaRPr lang="en-US" altLang="en-US" sz="2400" dirty="0"/>
          </a:p>
          <a:p>
            <a:r>
              <a:rPr lang="en-GB" altLang="en-US" sz="2400" dirty="0"/>
              <a:t>Evaporation 4,221 m</a:t>
            </a:r>
            <a:r>
              <a:rPr lang="en-GB" altLang="en-US" sz="2400" baseline="30000" dirty="0"/>
              <a:t>3</a:t>
            </a:r>
            <a:endParaRPr lang="en-US" altLang="en-US" sz="2400" dirty="0"/>
          </a:p>
          <a:p>
            <a:r>
              <a:rPr lang="en-GB" altLang="en-US" sz="2400" dirty="0"/>
              <a:t>Seepage      2,612 m</a:t>
            </a:r>
            <a:r>
              <a:rPr lang="en-GB" altLang="en-US" sz="2400" baseline="30000" dirty="0"/>
              <a:t>3</a:t>
            </a:r>
            <a:endParaRPr lang="en-US" altLang="en-US" sz="2400" dirty="0"/>
          </a:p>
          <a:p>
            <a:endParaRPr lang="en-US" altLang="en-US" dirty="0" smtClean="0"/>
          </a:p>
          <a:p>
            <a:endParaRPr lang="en-US" altLang="en-US" dirty="0" smtClean="0"/>
          </a:p>
        </p:txBody>
      </p:sp>
      <p:sp>
        <p:nvSpPr>
          <p:cNvPr id="3" name="Title 2"/>
          <p:cNvSpPr>
            <a:spLocks noGrp="1"/>
          </p:cNvSpPr>
          <p:nvPr>
            <p:ph type="title"/>
          </p:nvPr>
        </p:nvSpPr>
        <p:spPr/>
        <p:txBody>
          <a:bodyPr>
            <a:normAutofit/>
          </a:bodyPr>
          <a:lstStyle/>
          <a:p>
            <a:pPr algn="ctr">
              <a:defRPr/>
            </a:pPr>
            <a:r>
              <a:rPr lang="en-US" b="1" dirty="0" smtClean="0"/>
              <a:t>Water Demand In The </a:t>
            </a:r>
            <a:r>
              <a:rPr lang="en-US" b="1" dirty="0" err="1" smtClean="0"/>
              <a:t>Simamba</a:t>
            </a:r>
            <a:r>
              <a:rPr lang="en-US" b="1" dirty="0" smtClean="0"/>
              <a:t> Village</a:t>
            </a:r>
            <a:endParaRPr lang="en-US" b="1" dirty="0"/>
          </a:p>
        </p:txBody>
      </p:sp>
      <p:sp>
        <p:nvSpPr>
          <p:cNvPr id="21508"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ADE29CD-2101-4214-97FC-688AFA9110D4}" type="slidenum">
              <a:rPr lang="en-US" altLang="en-US" smtClean="0">
                <a:solidFill>
                  <a:srgbClr val="B5A788"/>
                </a:solidFill>
              </a:rPr>
              <a:pPr/>
              <a:t>12</a:t>
            </a:fld>
            <a:endParaRPr lang="en-US" altLang="en-US" smtClean="0">
              <a:solidFill>
                <a:srgbClr val="B5A788"/>
              </a:solidFill>
            </a:endParaRPr>
          </a:p>
        </p:txBody>
      </p:sp>
    </p:spTree>
    <p:extLst>
      <p:ext uri="{BB962C8B-B14F-4D97-AF65-F5344CB8AC3E}">
        <p14:creationId xmlns:p14="http://schemas.microsoft.com/office/powerpoint/2010/main" xmlns="" val="2753008129"/>
      </p:ext>
    </p:extLst>
  </p:cSld>
  <p:clrMapOvr>
    <a:masterClrMapping/>
  </p:clrMapOvr>
  <p:transition spd="slow">
    <p:blinds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p:cNvSpPr>
            <a:spLocks noGrp="1"/>
          </p:cNvSpPr>
          <p:nvPr>
            <p:ph idx="1"/>
          </p:nvPr>
        </p:nvSpPr>
        <p:spPr>
          <a:xfrm>
            <a:off x="677334" y="1447800"/>
            <a:ext cx="9781116" cy="4800600"/>
          </a:xfrm>
        </p:spPr>
        <p:txBody>
          <a:bodyPr>
            <a:normAutofit/>
          </a:bodyPr>
          <a:lstStyle/>
          <a:p>
            <a:r>
              <a:rPr lang="en-GB" altLang="en-US" sz="2800" dirty="0"/>
              <a:t>The land in the area recommended for application of our technology slopes at approximately 5</a:t>
            </a:r>
            <a:r>
              <a:rPr lang="en-GB" altLang="en-US" sz="2800" baseline="30000" dirty="0"/>
              <a:t>o</a:t>
            </a:r>
            <a:r>
              <a:rPr lang="en-GB" altLang="en-US" sz="2800" dirty="0"/>
              <a:t> to the south west and it is characterised by several ephemeral channels that become loaded with water during the rainy season and flows towards the impoundment. </a:t>
            </a:r>
          </a:p>
          <a:p>
            <a:r>
              <a:rPr lang="en-GB" altLang="en-US" sz="2800" dirty="0"/>
              <a:t>The topography within the Zambezi rift valley is undulating to flat with isolated elongated </a:t>
            </a:r>
            <a:r>
              <a:rPr lang="en-GB" altLang="en-US" sz="2800" dirty="0" smtClean="0"/>
              <a:t>north-east south-west </a:t>
            </a:r>
            <a:r>
              <a:rPr lang="en-GB" altLang="en-US" sz="2800" dirty="0"/>
              <a:t>trending ridges composed of more resistant out crops of the basement rocks. </a:t>
            </a:r>
            <a:endParaRPr lang="en-US" altLang="en-US" sz="2800" dirty="0"/>
          </a:p>
        </p:txBody>
      </p:sp>
      <p:sp>
        <p:nvSpPr>
          <p:cNvPr id="3" name="Title 2"/>
          <p:cNvSpPr>
            <a:spLocks noGrp="1"/>
          </p:cNvSpPr>
          <p:nvPr>
            <p:ph type="title"/>
          </p:nvPr>
        </p:nvSpPr>
        <p:spPr/>
        <p:txBody>
          <a:bodyPr/>
          <a:lstStyle/>
          <a:p>
            <a:pPr>
              <a:defRPr/>
            </a:pPr>
            <a:r>
              <a:rPr lang="en-GB" b="1" dirty="0" smtClean="0">
                <a:effectLst/>
              </a:rPr>
              <a:t>Topography Of The Chosen Site</a:t>
            </a:r>
            <a:endParaRPr lang="en-US" dirty="0"/>
          </a:p>
        </p:txBody>
      </p:sp>
      <p:sp>
        <p:nvSpPr>
          <p:cNvPr id="22532"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776BEA0-08EF-4989-88F2-26D44BAA34B5}" type="slidenum">
              <a:rPr lang="en-US" altLang="en-US" smtClean="0">
                <a:solidFill>
                  <a:srgbClr val="B5A788"/>
                </a:solidFill>
              </a:rPr>
              <a:pPr/>
              <a:t>13</a:t>
            </a:fld>
            <a:endParaRPr lang="en-US" altLang="en-US" smtClean="0">
              <a:solidFill>
                <a:srgbClr val="B5A788"/>
              </a:solidFill>
            </a:endParaRPr>
          </a:p>
        </p:txBody>
      </p:sp>
    </p:spTree>
    <p:extLst>
      <p:ext uri="{BB962C8B-B14F-4D97-AF65-F5344CB8AC3E}">
        <p14:creationId xmlns:p14="http://schemas.microsoft.com/office/powerpoint/2010/main" xmlns="" val="3446644511"/>
      </p:ext>
    </p:extLst>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1"/>
          <p:cNvSpPr>
            <a:spLocks noGrp="1"/>
          </p:cNvSpPr>
          <p:nvPr>
            <p:ph idx="1"/>
          </p:nvPr>
        </p:nvSpPr>
        <p:spPr>
          <a:xfrm>
            <a:off x="540913" y="1447800"/>
            <a:ext cx="9917537" cy="4800600"/>
          </a:xfrm>
        </p:spPr>
        <p:txBody>
          <a:bodyPr/>
          <a:lstStyle/>
          <a:p>
            <a:r>
              <a:rPr lang="en-GB" altLang="en-US" sz="2400" dirty="0"/>
              <a:t>The rainy season starts in the month of October and continues up to March. </a:t>
            </a:r>
          </a:p>
          <a:p>
            <a:r>
              <a:rPr lang="en-GB" altLang="en-US" sz="2400" dirty="0"/>
              <a:t>The Siavonga area which is located in the Southern Province in general receives very little rain fall compared to the northern, eastern, western and central parts of the Zambia. </a:t>
            </a:r>
          </a:p>
          <a:p>
            <a:r>
              <a:rPr lang="en-GB" altLang="en-US" sz="2400" dirty="0"/>
              <a:t>The climate is hot and dry reaching a maximum peak in October and November, the mean annual temperatures is around 25</a:t>
            </a:r>
            <a:r>
              <a:rPr lang="en-GB" altLang="en-US" sz="2400" baseline="30000" dirty="0"/>
              <a:t>o</a:t>
            </a:r>
            <a:r>
              <a:rPr lang="en-GB" altLang="en-US" sz="2400" dirty="0"/>
              <a:t> C. </a:t>
            </a:r>
          </a:p>
          <a:p>
            <a:r>
              <a:rPr lang="en-GB" altLang="en-US" sz="2400" dirty="0"/>
              <a:t>The rainfall patterns are often erratic and the mean annual rainfall ranges between 300mm to 800mm.</a:t>
            </a:r>
            <a:endParaRPr lang="en-US" altLang="en-US" sz="2400" dirty="0"/>
          </a:p>
          <a:p>
            <a:endParaRPr lang="en-US" altLang="en-US" sz="2800" dirty="0"/>
          </a:p>
        </p:txBody>
      </p:sp>
      <p:sp>
        <p:nvSpPr>
          <p:cNvPr id="3" name="Title 2"/>
          <p:cNvSpPr>
            <a:spLocks noGrp="1"/>
          </p:cNvSpPr>
          <p:nvPr>
            <p:ph type="title"/>
          </p:nvPr>
        </p:nvSpPr>
        <p:spPr>
          <a:xfrm>
            <a:off x="677334" y="-31087"/>
            <a:ext cx="8596668" cy="1320800"/>
          </a:xfrm>
        </p:spPr>
        <p:txBody>
          <a:bodyPr>
            <a:normAutofit fontScale="90000"/>
          </a:bodyPr>
          <a:lstStyle/>
          <a:p>
            <a:pPr algn="ctr">
              <a:defRPr/>
            </a:pPr>
            <a:r>
              <a:rPr lang="en-GB" b="1" dirty="0" smtClean="0">
                <a:effectLst/>
              </a:rPr>
              <a:t/>
            </a:r>
            <a:br>
              <a:rPr lang="en-GB" b="1" dirty="0" smtClean="0">
                <a:effectLst/>
              </a:rPr>
            </a:br>
            <a:r>
              <a:rPr lang="en-GB" b="1" dirty="0" smtClean="0">
                <a:effectLst/>
              </a:rPr>
              <a:t>Rain Fall Pattern</a:t>
            </a:r>
            <a:r>
              <a:rPr lang="en-US" dirty="0">
                <a:effectLst/>
              </a:rPr>
              <a:t/>
            </a:r>
            <a:br>
              <a:rPr lang="en-US" dirty="0">
                <a:effectLst/>
              </a:rPr>
            </a:br>
            <a:endParaRPr lang="en-US" dirty="0"/>
          </a:p>
        </p:txBody>
      </p:sp>
      <p:sp>
        <p:nvSpPr>
          <p:cNvPr id="24580"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DBA32A9-F263-4F4D-8B10-16E7795E9542}" type="slidenum">
              <a:rPr lang="en-US" altLang="en-US" smtClean="0">
                <a:solidFill>
                  <a:srgbClr val="B5A788"/>
                </a:solidFill>
              </a:rPr>
              <a:pPr/>
              <a:t>14</a:t>
            </a:fld>
            <a:endParaRPr lang="en-US" altLang="en-US" smtClean="0">
              <a:solidFill>
                <a:srgbClr val="B5A788"/>
              </a:solidFill>
            </a:endParaRPr>
          </a:p>
        </p:txBody>
      </p:sp>
    </p:spTree>
    <p:extLst>
      <p:ext uri="{BB962C8B-B14F-4D97-AF65-F5344CB8AC3E}">
        <p14:creationId xmlns:p14="http://schemas.microsoft.com/office/powerpoint/2010/main" xmlns="" val="4185427652"/>
      </p:ext>
    </p:extLst>
  </p:cSld>
  <p:clrMapOvr>
    <a:masterClrMapping/>
  </p:clrMapOvr>
  <p:transition spd="slow">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1"/>
          <p:cNvSpPr>
            <a:spLocks noGrp="1"/>
          </p:cNvSpPr>
          <p:nvPr>
            <p:ph idx="1"/>
          </p:nvPr>
        </p:nvSpPr>
        <p:spPr>
          <a:xfrm>
            <a:off x="677334" y="1447800"/>
            <a:ext cx="9781116" cy="4800600"/>
          </a:xfrm>
        </p:spPr>
        <p:txBody>
          <a:bodyPr/>
          <a:lstStyle/>
          <a:p>
            <a:r>
              <a:rPr lang="en-GB" altLang="en-US" sz="2800" dirty="0"/>
              <a:t>Siavonga has the savannah type of grassland with mainly alluvial sands supporting the growth of Mopani woodlands.</a:t>
            </a:r>
          </a:p>
          <a:p>
            <a:r>
              <a:rPr lang="en-GB" altLang="en-US" sz="2800" dirty="0"/>
              <a:t>Stunted elephant grass (</a:t>
            </a:r>
            <a:r>
              <a:rPr lang="en-GB" altLang="en-US" sz="2800" dirty="0" err="1"/>
              <a:t>Hyperennia</a:t>
            </a:r>
            <a:r>
              <a:rPr lang="en-GB" altLang="en-US" sz="2800" dirty="0"/>
              <a:t>) and trees are symbolic of low rain fall experienced in the area.  </a:t>
            </a:r>
          </a:p>
          <a:p>
            <a:r>
              <a:rPr lang="en-GB" altLang="en-US" sz="2800" dirty="0"/>
              <a:t>Siavonga has the Mopani woodlands with such trees as </a:t>
            </a:r>
            <a:r>
              <a:rPr lang="en-GB" altLang="en-US" sz="2800" dirty="0" err="1"/>
              <a:t>kigelia</a:t>
            </a:r>
            <a:r>
              <a:rPr lang="en-GB" altLang="en-US" sz="2800" dirty="0"/>
              <a:t>, </a:t>
            </a:r>
            <a:r>
              <a:rPr lang="en-GB" altLang="en-US" sz="2800" dirty="0" err="1"/>
              <a:t>lonchocarpus</a:t>
            </a:r>
            <a:r>
              <a:rPr lang="en-GB" altLang="en-US" sz="2800" dirty="0"/>
              <a:t> and </a:t>
            </a:r>
            <a:r>
              <a:rPr lang="en-GB" altLang="en-US" sz="2800" dirty="0" err="1"/>
              <a:t>trichillia</a:t>
            </a:r>
            <a:r>
              <a:rPr lang="en-GB" altLang="en-US" sz="2800" dirty="0"/>
              <a:t> becoming prominent in the area.</a:t>
            </a:r>
            <a:endParaRPr lang="en-US" altLang="en-US" sz="2800" dirty="0"/>
          </a:p>
          <a:p>
            <a:endParaRPr lang="en-US" altLang="en-US" dirty="0" smtClean="0"/>
          </a:p>
        </p:txBody>
      </p:sp>
      <p:sp>
        <p:nvSpPr>
          <p:cNvPr id="3" name="Title 2"/>
          <p:cNvSpPr>
            <a:spLocks noGrp="1"/>
          </p:cNvSpPr>
          <p:nvPr>
            <p:ph type="title"/>
          </p:nvPr>
        </p:nvSpPr>
        <p:spPr/>
        <p:txBody>
          <a:bodyPr/>
          <a:lstStyle/>
          <a:p>
            <a:pPr algn="ctr">
              <a:defRPr/>
            </a:pPr>
            <a:r>
              <a:rPr lang="en-GB" b="1" dirty="0" smtClean="0">
                <a:effectLst/>
              </a:rPr>
              <a:t>Type Of Foliage </a:t>
            </a:r>
            <a:endParaRPr lang="en-US" dirty="0"/>
          </a:p>
        </p:txBody>
      </p:sp>
      <p:sp>
        <p:nvSpPr>
          <p:cNvPr id="25604"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863328B-7A05-41DE-ADE1-58D42A6D76D7}" type="slidenum">
              <a:rPr lang="en-US" altLang="en-US" smtClean="0">
                <a:solidFill>
                  <a:srgbClr val="B5A788"/>
                </a:solidFill>
              </a:rPr>
              <a:pPr/>
              <a:t>15</a:t>
            </a:fld>
            <a:endParaRPr lang="en-US" altLang="en-US" smtClean="0">
              <a:solidFill>
                <a:srgbClr val="B5A788"/>
              </a:solidFill>
            </a:endParaRPr>
          </a:p>
        </p:txBody>
      </p:sp>
    </p:spTree>
    <p:extLst>
      <p:ext uri="{BB962C8B-B14F-4D97-AF65-F5344CB8AC3E}">
        <p14:creationId xmlns:p14="http://schemas.microsoft.com/office/powerpoint/2010/main" xmlns="" val="4046504357"/>
      </p:ext>
    </p:extLst>
  </p:cSld>
  <p:clrMapOvr>
    <a:masterClrMapping/>
  </p:clrMapOvr>
  <p:transition spd="slow">
    <p:wipe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7334" y="1447800"/>
            <a:ext cx="9781116" cy="4800600"/>
          </a:xfrm>
        </p:spPr>
        <p:txBody>
          <a:bodyPr>
            <a:normAutofit/>
          </a:bodyPr>
          <a:lstStyle/>
          <a:p>
            <a:pPr>
              <a:defRPr/>
            </a:pPr>
            <a:r>
              <a:rPr lang="en-GB" sz="2800" dirty="0"/>
              <a:t>One of the major causes of drying up of the impoundment is evaporation which is responsible for about 40% of total water losses. </a:t>
            </a:r>
          </a:p>
          <a:p>
            <a:pPr>
              <a:defRPr/>
            </a:pPr>
            <a:r>
              <a:rPr lang="en-GB" sz="2800" dirty="0"/>
              <a:t>Evaporation is normally enhanced when there are high temperatures as well as high wind speeds. </a:t>
            </a:r>
          </a:p>
          <a:p>
            <a:pPr lvl="1">
              <a:defRPr/>
            </a:pPr>
            <a:r>
              <a:rPr lang="en-GB" sz="2400" dirty="0"/>
              <a:t>Temperature</a:t>
            </a:r>
          </a:p>
          <a:p>
            <a:pPr marL="403225" lvl="1" indent="0">
              <a:buNone/>
              <a:defRPr/>
            </a:pPr>
            <a:r>
              <a:rPr lang="en-GB" sz="2400" dirty="0"/>
              <a:t>The average temperature in </a:t>
            </a:r>
            <a:r>
              <a:rPr lang="en-GB" sz="2400" dirty="0" err="1"/>
              <a:t>Siavonga</a:t>
            </a:r>
            <a:r>
              <a:rPr lang="en-GB" sz="2400" dirty="0"/>
              <a:t> ranges from a low of 29</a:t>
            </a:r>
            <a:r>
              <a:rPr lang="en-GB" sz="2400" baseline="30000" dirty="0"/>
              <a:t>o</a:t>
            </a:r>
            <a:r>
              <a:rPr lang="en-GB" sz="2400" dirty="0"/>
              <a:t> C in April and increases to an average of 44</a:t>
            </a:r>
            <a:r>
              <a:rPr lang="en-GB" sz="2400" baseline="30000" dirty="0"/>
              <a:t>o </a:t>
            </a:r>
            <a:r>
              <a:rPr lang="en-GB" sz="2400" dirty="0"/>
              <a:t>C in October.</a:t>
            </a:r>
            <a:endParaRPr lang="en-US" sz="2400" dirty="0"/>
          </a:p>
          <a:p>
            <a:pPr marL="403225" lvl="1" indent="0">
              <a:buNone/>
              <a:defRPr/>
            </a:pPr>
            <a:endParaRPr lang="en-US" sz="2400" dirty="0"/>
          </a:p>
          <a:p>
            <a:pPr>
              <a:defRPr/>
            </a:pPr>
            <a:endParaRPr lang="en-US" dirty="0"/>
          </a:p>
        </p:txBody>
      </p:sp>
      <p:sp>
        <p:nvSpPr>
          <p:cNvPr id="3" name="Title 2"/>
          <p:cNvSpPr>
            <a:spLocks noGrp="1"/>
          </p:cNvSpPr>
          <p:nvPr>
            <p:ph type="title"/>
          </p:nvPr>
        </p:nvSpPr>
        <p:spPr/>
        <p:txBody>
          <a:bodyPr/>
          <a:lstStyle/>
          <a:p>
            <a:pPr algn="ctr">
              <a:defRPr/>
            </a:pPr>
            <a:r>
              <a:rPr lang="en-GB" b="1" dirty="0" smtClean="0">
                <a:effectLst/>
              </a:rPr>
              <a:t>Evaporation</a:t>
            </a:r>
            <a:endParaRPr lang="en-US" dirty="0"/>
          </a:p>
        </p:txBody>
      </p:sp>
      <p:sp>
        <p:nvSpPr>
          <p:cNvPr id="26628"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3407C2F-21EC-4DBC-92C8-C07586E8F88F}" type="slidenum">
              <a:rPr lang="en-US" altLang="en-US" smtClean="0">
                <a:solidFill>
                  <a:srgbClr val="B5A788"/>
                </a:solidFill>
              </a:rPr>
              <a:pPr/>
              <a:t>16</a:t>
            </a:fld>
            <a:endParaRPr lang="en-US" altLang="en-US" smtClean="0">
              <a:solidFill>
                <a:srgbClr val="B5A788"/>
              </a:solidFill>
            </a:endParaRPr>
          </a:p>
        </p:txBody>
      </p:sp>
    </p:spTree>
    <p:extLst>
      <p:ext uri="{BB962C8B-B14F-4D97-AF65-F5344CB8AC3E}">
        <p14:creationId xmlns:p14="http://schemas.microsoft.com/office/powerpoint/2010/main" xmlns="" val="213553182"/>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7334" y="1447800"/>
            <a:ext cx="9781116" cy="4800600"/>
          </a:xfrm>
        </p:spPr>
        <p:txBody>
          <a:bodyPr/>
          <a:lstStyle/>
          <a:p>
            <a:pPr lvl="1">
              <a:defRPr/>
            </a:pPr>
            <a:r>
              <a:rPr lang="en-US" sz="3200" dirty="0" smtClean="0"/>
              <a:t>Wind speed</a:t>
            </a:r>
          </a:p>
          <a:p>
            <a:pPr>
              <a:defRPr/>
            </a:pPr>
            <a:r>
              <a:rPr lang="en-GB" sz="3200" dirty="0"/>
              <a:t>High wind speeds in the area are responsible for evaporation even though there are some shrubs around the impoundment acting as a wind </a:t>
            </a:r>
            <a:r>
              <a:rPr lang="en-GB" sz="3200" dirty="0" smtClean="0"/>
              <a:t>breakers.</a:t>
            </a:r>
          </a:p>
          <a:p>
            <a:pPr>
              <a:defRPr/>
            </a:pPr>
            <a:r>
              <a:rPr lang="en-GB" sz="3200" dirty="0" smtClean="0"/>
              <a:t>The </a:t>
            </a:r>
            <a:r>
              <a:rPr lang="en-GB" sz="3200" dirty="0"/>
              <a:t>wind speed is estimated at an average of 15km per hour during the month of July and August.</a:t>
            </a:r>
            <a:endParaRPr lang="en-US" sz="3200" dirty="0"/>
          </a:p>
          <a:p>
            <a:pPr marL="403225" lvl="1" indent="0">
              <a:buNone/>
              <a:defRPr/>
            </a:pPr>
            <a:endParaRPr lang="en-US" dirty="0" smtClean="0"/>
          </a:p>
        </p:txBody>
      </p:sp>
      <p:sp>
        <p:nvSpPr>
          <p:cNvPr id="3" name="Title 2"/>
          <p:cNvSpPr>
            <a:spLocks noGrp="1"/>
          </p:cNvSpPr>
          <p:nvPr>
            <p:ph type="title"/>
          </p:nvPr>
        </p:nvSpPr>
        <p:spPr/>
        <p:txBody>
          <a:bodyPr/>
          <a:lstStyle/>
          <a:p>
            <a:pPr algn="ctr">
              <a:defRPr/>
            </a:pPr>
            <a:r>
              <a:rPr lang="en-GB" b="1" dirty="0" smtClean="0">
                <a:effectLst/>
              </a:rPr>
              <a:t>Evaporation</a:t>
            </a:r>
            <a:endParaRPr lang="en-US" dirty="0"/>
          </a:p>
        </p:txBody>
      </p:sp>
      <p:sp>
        <p:nvSpPr>
          <p:cNvPr id="27652"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A0C0F10-935F-42AB-B414-F8C88E38E3A9}" type="slidenum">
              <a:rPr lang="en-US" altLang="en-US" smtClean="0">
                <a:solidFill>
                  <a:srgbClr val="B5A788"/>
                </a:solidFill>
              </a:rPr>
              <a:pPr/>
              <a:t>17</a:t>
            </a:fld>
            <a:endParaRPr lang="en-US" altLang="en-US" smtClean="0">
              <a:solidFill>
                <a:srgbClr val="B5A788"/>
              </a:solidFill>
            </a:endParaRPr>
          </a:p>
        </p:txBody>
      </p:sp>
    </p:spTree>
    <p:extLst>
      <p:ext uri="{BB962C8B-B14F-4D97-AF65-F5344CB8AC3E}">
        <p14:creationId xmlns:p14="http://schemas.microsoft.com/office/powerpoint/2010/main" xmlns="" val="2384120850"/>
      </p:ext>
    </p:extLst>
  </p:cSld>
  <p:clrMapOvr>
    <a:masterClrMapping/>
  </p:clrMapOvr>
  <p:transition spd="slow">
    <p:cov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66212" y="1204581"/>
            <a:ext cx="7943850" cy="5562600"/>
          </a:xfrm>
        </p:spPr>
        <p:txBody>
          <a:bodyPr/>
          <a:lstStyle/>
          <a:p>
            <a:pPr>
              <a:defRPr/>
            </a:pPr>
            <a:r>
              <a:rPr lang="en-US" sz="2400" dirty="0" smtClean="0"/>
              <a:t>Capacity</a:t>
            </a:r>
          </a:p>
          <a:p>
            <a:pPr marL="82550" indent="0">
              <a:buNone/>
              <a:defRPr/>
            </a:pPr>
            <a:r>
              <a:rPr lang="en-GB" sz="2800" dirty="0"/>
              <a:t>The current capacity of the impoundment at the peak of the rainy season is 4,000 m</a:t>
            </a:r>
            <a:r>
              <a:rPr lang="en-GB" sz="2800" baseline="30000" dirty="0"/>
              <a:t>3</a:t>
            </a:r>
            <a:r>
              <a:rPr lang="en-GB" sz="2800" dirty="0"/>
              <a:t> which falls short of the recommended demand of 20, 000 m</a:t>
            </a:r>
            <a:r>
              <a:rPr lang="en-GB" sz="2800" baseline="30000" dirty="0"/>
              <a:t>3</a:t>
            </a:r>
            <a:r>
              <a:rPr lang="en-GB" sz="2800" dirty="0"/>
              <a:t>. This means that in future, the government will have to consider meeting this demand to satisfy the needs of the community. </a:t>
            </a:r>
          </a:p>
          <a:p>
            <a:pPr>
              <a:defRPr/>
            </a:pPr>
            <a:r>
              <a:rPr lang="en-GB" sz="2800" dirty="0"/>
              <a:t>Seepage</a:t>
            </a:r>
          </a:p>
          <a:p>
            <a:pPr marL="82550" indent="0">
              <a:buNone/>
              <a:defRPr/>
            </a:pPr>
            <a:r>
              <a:rPr lang="en-GB" sz="2800" dirty="0"/>
              <a:t>The rate of seepage depends on the type of soil of the impoundment floor and for this particular site; the soil is sandy loam which has a seepage rate of 2mm per day</a:t>
            </a:r>
            <a:r>
              <a:rPr lang="en-GB" dirty="0"/>
              <a:t>.    </a:t>
            </a:r>
            <a:endParaRPr lang="en-US" dirty="0"/>
          </a:p>
          <a:p>
            <a:pPr marL="82550" indent="0">
              <a:buNone/>
              <a:defRPr/>
            </a:pPr>
            <a:endParaRPr lang="en-US" sz="2800" dirty="0"/>
          </a:p>
          <a:p>
            <a:pPr marL="82550" indent="0">
              <a:buNone/>
              <a:defRPr/>
            </a:pPr>
            <a:endParaRPr lang="en-US" dirty="0"/>
          </a:p>
        </p:txBody>
      </p:sp>
      <p:sp>
        <p:nvSpPr>
          <p:cNvPr id="3" name="Title 2"/>
          <p:cNvSpPr>
            <a:spLocks noGrp="1"/>
          </p:cNvSpPr>
          <p:nvPr>
            <p:ph type="title"/>
          </p:nvPr>
        </p:nvSpPr>
        <p:spPr/>
        <p:txBody>
          <a:bodyPr/>
          <a:lstStyle/>
          <a:p>
            <a:pPr algn="ctr">
              <a:defRPr/>
            </a:pPr>
            <a:r>
              <a:rPr lang="en-US" b="1" dirty="0" smtClean="0"/>
              <a:t>Impoundment</a:t>
            </a:r>
            <a:endParaRPr lang="en-US" b="1" dirty="0"/>
          </a:p>
        </p:txBody>
      </p:sp>
      <p:sp>
        <p:nvSpPr>
          <p:cNvPr id="28676"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DC26DE1-A585-4140-BF74-69A33B89FEDE}" type="slidenum">
              <a:rPr lang="en-US" altLang="en-US" smtClean="0">
                <a:solidFill>
                  <a:srgbClr val="B5A788"/>
                </a:solidFill>
              </a:rPr>
              <a:pPr/>
              <a:t>18</a:t>
            </a:fld>
            <a:endParaRPr lang="en-US" altLang="en-US" smtClean="0">
              <a:solidFill>
                <a:srgbClr val="B5A788"/>
              </a:solidFill>
            </a:endParaRPr>
          </a:p>
        </p:txBody>
      </p:sp>
    </p:spTree>
    <p:extLst>
      <p:ext uri="{BB962C8B-B14F-4D97-AF65-F5344CB8AC3E}">
        <p14:creationId xmlns:p14="http://schemas.microsoft.com/office/powerpoint/2010/main" xmlns="" val="2868623533"/>
      </p:ext>
    </p:extLst>
  </p:cSld>
  <p:clrMapOvr>
    <a:masterClrMapping/>
  </p:clrMapOvr>
  <p:transition spd="slow">
    <p:check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28" y="1377287"/>
            <a:ext cx="7867650" cy="5029200"/>
          </a:xfrm>
        </p:spPr>
        <p:txBody>
          <a:bodyPr>
            <a:normAutofit lnSpcReduction="10000"/>
          </a:bodyPr>
          <a:lstStyle/>
          <a:p>
            <a:pPr>
              <a:defRPr/>
            </a:pPr>
            <a:r>
              <a:rPr lang="en-GB" sz="2800" dirty="0" smtClean="0"/>
              <a:t>The </a:t>
            </a:r>
            <a:r>
              <a:rPr lang="en-GB" sz="2800" dirty="0"/>
              <a:t>problem of seepage cannot be ignored wherever you have a dam, pond, lake or any pool of water collected. </a:t>
            </a:r>
          </a:p>
          <a:p>
            <a:pPr>
              <a:defRPr/>
            </a:pPr>
            <a:r>
              <a:rPr lang="en-GB" sz="2800" dirty="0"/>
              <a:t>Seepage can be controlled by putting a layer of </a:t>
            </a:r>
            <a:r>
              <a:rPr lang="en-GB" sz="2800" dirty="0" err="1"/>
              <a:t>bentonite</a:t>
            </a:r>
            <a:r>
              <a:rPr lang="en-GB" sz="2800" dirty="0"/>
              <a:t> on the floor of the impoundment or using dam lining.</a:t>
            </a:r>
            <a:endParaRPr lang="en-US" sz="2800" dirty="0"/>
          </a:p>
          <a:p>
            <a:pPr>
              <a:defRPr/>
            </a:pPr>
            <a:r>
              <a:rPr lang="en-GB" sz="2800" dirty="0"/>
              <a:t>However, considering the rate at which the water was lost even when temperatures and wind speeds were low this year, we cannot rule out another form of loss of water called piping.</a:t>
            </a:r>
            <a:endParaRPr lang="en-US" sz="2800" dirty="0"/>
          </a:p>
          <a:p>
            <a:pPr marL="82550" indent="0">
              <a:buNone/>
              <a:defRPr/>
            </a:pPr>
            <a:endParaRPr lang="en-US" dirty="0"/>
          </a:p>
        </p:txBody>
      </p:sp>
      <p:sp>
        <p:nvSpPr>
          <p:cNvPr id="3" name="Title 2"/>
          <p:cNvSpPr>
            <a:spLocks noGrp="1"/>
          </p:cNvSpPr>
          <p:nvPr>
            <p:ph type="title"/>
          </p:nvPr>
        </p:nvSpPr>
        <p:spPr/>
        <p:txBody>
          <a:bodyPr/>
          <a:lstStyle/>
          <a:p>
            <a:pPr algn="ctr">
              <a:defRPr/>
            </a:pPr>
            <a:r>
              <a:rPr lang="en-US" b="1" dirty="0" smtClean="0"/>
              <a:t>Remedial Measures</a:t>
            </a:r>
            <a:endParaRPr lang="en-US" b="1" dirty="0"/>
          </a:p>
        </p:txBody>
      </p:sp>
      <p:sp>
        <p:nvSpPr>
          <p:cNvPr id="29700"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B68B9F7-0A40-442B-895A-C00D7BAAB6A7}" type="slidenum">
              <a:rPr lang="en-US" altLang="en-US" smtClean="0">
                <a:solidFill>
                  <a:srgbClr val="B5A788"/>
                </a:solidFill>
              </a:rPr>
              <a:pPr/>
              <a:t>19</a:t>
            </a:fld>
            <a:endParaRPr lang="en-US" altLang="en-US" smtClean="0">
              <a:solidFill>
                <a:srgbClr val="B5A788"/>
              </a:solidFill>
            </a:endParaRPr>
          </a:p>
        </p:txBody>
      </p:sp>
    </p:spTree>
    <p:extLst>
      <p:ext uri="{BB962C8B-B14F-4D97-AF65-F5344CB8AC3E}">
        <p14:creationId xmlns:p14="http://schemas.microsoft.com/office/powerpoint/2010/main" xmlns="" val="21307560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p:txBody>
          <a:bodyPr>
            <a:normAutofit/>
          </a:bodyPr>
          <a:lstStyle/>
          <a:p>
            <a:r>
              <a:rPr lang="en-GB" altLang="en-US" sz="3600" dirty="0" smtClean="0"/>
              <a:t>Piping is loss of water caused by soil erosion through the embankment which is a very common feature for such water impoundments that use earth barriers.</a:t>
            </a:r>
            <a:endParaRPr lang="en-US" altLang="en-US" sz="3600" dirty="0" smtClean="0"/>
          </a:p>
        </p:txBody>
      </p:sp>
      <p:sp>
        <p:nvSpPr>
          <p:cNvPr id="3" name="Title 2"/>
          <p:cNvSpPr>
            <a:spLocks noGrp="1"/>
          </p:cNvSpPr>
          <p:nvPr>
            <p:ph type="title"/>
          </p:nvPr>
        </p:nvSpPr>
        <p:spPr/>
        <p:txBody>
          <a:bodyPr/>
          <a:lstStyle/>
          <a:p>
            <a:pPr algn="ctr">
              <a:defRPr/>
            </a:pPr>
            <a:r>
              <a:rPr lang="en-US" b="1" dirty="0" smtClean="0"/>
              <a:t>Remedial Measures</a:t>
            </a:r>
            <a:endParaRPr lang="en-US" b="1" dirty="0"/>
          </a:p>
        </p:txBody>
      </p:sp>
      <p:sp>
        <p:nvSpPr>
          <p:cNvPr id="30724"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3C9233B-41AA-4A58-92C5-083D4BFD7041}" type="slidenum">
              <a:rPr lang="en-US" altLang="en-US" smtClean="0">
                <a:solidFill>
                  <a:srgbClr val="B5A788"/>
                </a:solidFill>
              </a:rPr>
              <a:pPr/>
              <a:t>20</a:t>
            </a:fld>
            <a:endParaRPr lang="en-US" altLang="en-US" smtClean="0">
              <a:solidFill>
                <a:srgbClr val="B5A788"/>
              </a:solidFill>
            </a:endParaRPr>
          </a:p>
        </p:txBody>
      </p:sp>
    </p:spTree>
    <p:extLst>
      <p:ext uri="{BB962C8B-B14F-4D97-AF65-F5344CB8AC3E}">
        <p14:creationId xmlns:p14="http://schemas.microsoft.com/office/powerpoint/2010/main" xmlns="" val="2520814802"/>
      </p:ext>
    </p:extLst>
  </p:cSld>
  <p:clrMapOvr>
    <a:masterClrMapping/>
  </p:clrMapOvr>
  <p:transition spd="slow">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defRPr/>
            </a:pPr>
            <a:r>
              <a:rPr lang="en-US" dirty="0" smtClean="0"/>
              <a:t>Remedial Measures</a:t>
            </a:r>
            <a:endParaRPr lang="en-US" dirty="0"/>
          </a:p>
        </p:txBody>
      </p:sp>
      <p:sp>
        <p:nvSpPr>
          <p:cNvPr id="31747"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4051DFB-12D1-47AB-8990-F68CAF7D16B8}" type="slidenum">
              <a:rPr lang="en-US" altLang="en-US" smtClean="0">
                <a:solidFill>
                  <a:srgbClr val="B5A788"/>
                </a:solidFill>
              </a:rPr>
              <a:pPr/>
              <a:t>21</a:t>
            </a:fld>
            <a:endParaRPr lang="en-US" altLang="en-US" smtClean="0">
              <a:solidFill>
                <a:srgbClr val="B5A788"/>
              </a:solidFill>
            </a:endParaRPr>
          </a:p>
        </p:txBody>
      </p:sp>
      <p:pic>
        <p:nvPicPr>
          <p:cNvPr id="31748" name="Content Placeholder 4" descr="C:\Users\Allan A. Phiri\Desktop\Embankment Dams - Seepage_files\pipe.gif"/>
          <p:cNvPicPr>
            <a:picLocks noGrp="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677334" y="1339850"/>
            <a:ext cx="3009900" cy="1181100"/>
          </a:xfrm>
        </p:spPr>
      </p:pic>
      <p:sp>
        <p:nvSpPr>
          <p:cNvPr id="31749" name="Rectangle 5"/>
          <p:cNvSpPr>
            <a:spLocks noChangeArrowheads="1"/>
          </p:cNvSpPr>
          <p:nvPr/>
        </p:nvSpPr>
        <p:spPr bwMode="auto">
          <a:xfrm>
            <a:off x="927280" y="2962141"/>
            <a:ext cx="8860664" cy="1631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sz="2000" dirty="0" smtClean="0">
                <a:latin typeface="Bookman Old Style" panose="02050604050505020204" pitchFamily="18" charset="0"/>
                <a:ea typeface="Calibri" panose="020F0502020204030204" pitchFamily="34" charset="0"/>
                <a:cs typeface="Times New Roman" panose="02020603050405020304" pitchFamily="18" charset="0"/>
              </a:rPr>
              <a:t>Piping </a:t>
            </a:r>
            <a:r>
              <a:rPr lang="en-GB" altLang="en-US" sz="2000" dirty="0">
                <a:latin typeface="Bookman Old Style" panose="02050604050505020204" pitchFamily="18" charset="0"/>
                <a:ea typeface="Calibri" panose="020F0502020204030204" pitchFamily="34" charset="0"/>
                <a:cs typeface="Times New Roman" panose="02020603050405020304" pitchFamily="18" charset="0"/>
              </a:rPr>
              <a:t>is started by soil erosion which normally occurs at the downstream toe and forms channels or pipes through the embankment. The bottom of the impoundment as well as the curtain receives a lot of water pressure due to sloping of the floor creating a deep end effect. </a:t>
            </a:r>
            <a:endParaRPr lang="en-US" altLang="en-US" sz="2000" dirty="0">
              <a:latin typeface="Bookman Old Style" panose="02050604050505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4128990574"/>
      </p:ext>
    </p:extLst>
  </p:cSld>
  <p:clrMapOvr>
    <a:masterClrMapping/>
  </p:clrMapOvr>
  <p:transition spd="slow">
    <p:split orient="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1"/>
          <p:cNvSpPr>
            <a:spLocks noGrp="1"/>
          </p:cNvSpPr>
          <p:nvPr>
            <p:ph idx="1"/>
          </p:nvPr>
        </p:nvSpPr>
        <p:spPr/>
        <p:txBody>
          <a:bodyPr/>
          <a:lstStyle/>
          <a:p>
            <a:r>
              <a:rPr lang="en-US" altLang="en-US" sz="2400" dirty="0" smtClean="0"/>
              <a:t>Evaporation:</a:t>
            </a:r>
          </a:p>
          <a:p>
            <a:pPr lvl="1"/>
            <a:r>
              <a:rPr lang="en-GB" altLang="en-US" sz="2400" dirty="0"/>
              <a:t>Evaporation of water from impoundments can be reduced using chemical monolayers for large impoundments but for small impoundments, floating or suspended evaporation barriers can be used and these range from grass thatch covers and floating cloth membranes, timber, used tyres are placed on the surface of the water to reduce contact of wind with water.</a:t>
            </a:r>
            <a:endParaRPr lang="en-US" altLang="en-US" sz="2400" dirty="0"/>
          </a:p>
        </p:txBody>
      </p:sp>
      <p:sp>
        <p:nvSpPr>
          <p:cNvPr id="3" name="Title 2"/>
          <p:cNvSpPr>
            <a:spLocks noGrp="1"/>
          </p:cNvSpPr>
          <p:nvPr>
            <p:ph type="title"/>
          </p:nvPr>
        </p:nvSpPr>
        <p:spPr/>
        <p:txBody>
          <a:bodyPr/>
          <a:lstStyle/>
          <a:p>
            <a:pPr algn="ctr">
              <a:defRPr/>
            </a:pPr>
            <a:r>
              <a:rPr lang="en-US" b="1" dirty="0" smtClean="0"/>
              <a:t>Remedial Measures</a:t>
            </a:r>
            <a:endParaRPr lang="en-US" b="1" dirty="0"/>
          </a:p>
        </p:txBody>
      </p:sp>
      <p:sp>
        <p:nvSpPr>
          <p:cNvPr id="32772"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DACB6B2-53D4-4913-A701-894947BCE64A}" type="slidenum">
              <a:rPr lang="en-US" altLang="en-US" smtClean="0">
                <a:solidFill>
                  <a:srgbClr val="B5A788"/>
                </a:solidFill>
              </a:rPr>
              <a:pPr/>
              <a:t>22</a:t>
            </a:fld>
            <a:endParaRPr lang="en-US" altLang="en-US" smtClean="0">
              <a:solidFill>
                <a:srgbClr val="B5A788"/>
              </a:solidFill>
            </a:endParaRPr>
          </a:p>
        </p:txBody>
      </p:sp>
    </p:spTree>
    <p:extLst>
      <p:ext uri="{BB962C8B-B14F-4D97-AF65-F5344CB8AC3E}">
        <p14:creationId xmlns:p14="http://schemas.microsoft.com/office/powerpoint/2010/main" xmlns="" val="913386029"/>
      </p:ext>
    </p:extLst>
  </p:cSld>
  <p:clrMapOvr>
    <a:masterClrMapping/>
  </p:clrMapOvr>
  <p:transition spd="slow">
    <p:cov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Examples</a:t>
            </a:r>
            <a:endParaRPr lang="en-US" dirty="0"/>
          </a:p>
        </p:txBody>
      </p:sp>
      <p:sp>
        <p:nvSpPr>
          <p:cNvPr id="33795"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316BC84-F062-4B3C-A9EC-4FE179F205FF}" type="slidenum">
              <a:rPr lang="en-US" altLang="en-US" smtClean="0">
                <a:solidFill>
                  <a:srgbClr val="B5A788"/>
                </a:solidFill>
              </a:rPr>
              <a:pPr/>
              <a:t>23</a:t>
            </a:fld>
            <a:endParaRPr lang="en-US" altLang="en-US" smtClean="0">
              <a:solidFill>
                <a:srgbClr val="B5A788"/>
              </a:solidFill>
            </a:endParaRPr>
          </a:p>
        </p:txBody>
      </p:sp>
      <p:pic>
        <p:nvPicPr>
          <p:cNvPr id="33796" name="Content Placeholder 4" descr="AgFloats"/>
          <p:cNvPicPr>
            <a:picLocks noGrp="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1013138" y="1600200"/>
            <a:ext cx="2857500" cy="1905000"/>
          </a:xfrm>
        </p:spPr>
      </p:pic>
      <p:pic>
        <p:nvPicPr>
          <p:cNvPr id="33797" name="Picture 5" descr="Aquacap"/>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35564" y="1270000"/>
            <a:ext cx="3009900" cy="434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798" name="Rectangle 1"/>
          <p:cNvSpPr>
            <a:spLocks noChangeArrowheads="1"/>
          </p:cNvSpPr>
          <p:nvPr/>
        </p:nvSpPr>
        <p:spPr bwMode="auto">
          <a:xfrm>
            <a:off x="2396514" y="3717054"/>
            <a:ext cx="1608138" cy="411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15000"/>
              </a:lnSpc>
              <a:spcAft>
                <a:spcPts val="1000"/>
              </a:spcAft>
            </a:pPr>
            <a:r>
              <a:rPr lang="en-GB" altLang="en-US" b="1" dirty="0">
                <a:latin typeface="Arial Black" panose="020B0A04020102020204" pitchFamily="34" charset="0"/>
                <a:ea typeface="Calibri" panose="020F0502020204030204" pitchFamily="34" charset="0"/>
                <a:cs typeface="Times New Roman" panose="02020603050405020304" pitchFamily="18" charset="0"/>
              </a:rPr>
              <a:t>Used Tyres</a:t>
            </a:r>
            <a:endParaRPr lang="en-US" altLang="en-US"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3799" name="Rectangle 3"/>
          <p:cNvSpPr>
            <a:spLocks noChangeArrowheads="1"/>
          </p:cNvSpPr>
          <p:nvPr/>
        </p:nvSpPr>
        <p:spPr bwMode="auto">
          <a:xfrm>
            <a:off x="6640514" y="5716588"/>
            <a:ext cx="1366837" cy="411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15000"/>
              </a:lnSpc>
              <a:spcAft>
                <a:spcPts val="1000"/>
              </a:spcAft>
            </a:pPr>
            <a:r>
              <a:rPr lang="en-GB" altLang="en-US" b="1">
                <a:latin typeface="Arial Black" panose="020B0A04020102020204" pitchFamily="34" charset="0"/>
                <a:ea typeface="Calibri" panose="020F0502020204030204" pitchFamily="34" charset="0"/>
                <a:cs typeface="Times New Roman" panose="02020603050405020304" pitchFamily="18" charset="0"/>
              </a:rPr>
              <a:t>Aqua cap</a:t>
            </a:r>
            <a:endParaRPr lang="en-US" altLang="en-US" sz="160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106198995"/>
      </p:ext>
    </p:extLst>
  </p:cSld>
  <p:clrMapOvr>
    <a:masterClrMapping/>
  </p:clrMapOvr>
  <p:transition spd="slow">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Examples</a:t>
            </a:r>
            <a:endParaRPr lang="en-US" dirty="0"/>
          </a:p>
        </p:txBody>
      </p:sp>
      <p:sp>
        <p:nvSpPr>
          <p:cNvPr id="34819"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49C0181-3E9A-45E3-8DC6-FDF860F78CE9}" type="slidenum">
              <a:rPr lang="en-US" altLang="en-US" smtClean="0">
                <a:solidFill>
                  <a:srgbClr val="B5A788"/>
                </a:solidFill>
              </a:rPr>
              <a:pPr/>
              <a:t>24</a:t>
            </a:fld>
            <a:endParaRPr lang="en-US" altLang="en-US" smtClean="0">
              <a:solidFill>
                <a:srgbClr val="B5A788"/>
              </a:solidFill>
            </a:endParaRPr>
          </a:p>
        </p:txBody>
      </p:sp>
      <p:pic>
        <p:nvPicPr>
          <p:cNvPr id="34820" name="Content Placeholder 4" descr="Raftex"/>
          <p:cNvPicPr>
            <a:picLocks noGrp="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3429000" y="1600200"/>
            <a:ext cx="4876800" cy="1646238"/>
          </a:xfrm>
        </p:spPr>
      </p:pic>
      <p:pic>
        <p:nvPicPr>
          <p:cNvPr id="34821" name="Picture 5" descr="Evap-Cap"/>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945188" y="3804574"/>
            <a:ext cx="3730625" cy="2419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822" name="Picture 6" descr="E:\reed mat.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727643" y="4365267"/>
            <a:ext cx="3248025" cy="140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23" name="Rectangle 1"/>
          <p:cNvSpPr>
            <a:spLocks noChangeArrowheads="1"/>
          </p:cNvSpPr>
          <p:nvPr/>
        </p:nvSpPr>
        <p:spPr bwMode="auto">
          <a:xfrm>
            <a:off x="5205414" y="3224214"/>
            <a:ext cx="1781175" cy="40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15000"/>
              </a:lnSpc>
              <a:spcAft>
                <a:spcPts val="1000"/>
              </a:spcAft>
            </a:pPr>
            <a:r>
              <a:rPr lang="en-GB" altLang="en-US" b="1">
                <a:latin typeface="Arial Black" panose="020B0A04020102020204" pitchFamily="34" charset="0"/>
                <a:ea typeface="Calibri" panose="020F0502020204030204" pitchFamily="34" charset="0"/>
                <a:cs typeface="Times New Roman" panose="02020603050405020304" pitchFamily="18" charset="0"/>
              </a:rPr>
              <a:t>Raftex cover</a:t>
            </a:r>
            <a:endParaRPr lang="en-US" altLang="en-US" sz="1600">
              <a:latin typeface="Calibri" panose="020F0502020204030204" pitchFamily="34" charset="0"/>
              <a:ea typeface="Calibri" panose="020F0502020204030204" pitchFamily="34" charset="0"/>
              <a:cs typeface="Times New Roman" panose="02020603050405020304" pitchFamily="18" charset="0"/>
            </a:endParaRPr>
          </a:p>
        </p:txBody>
      </p:sp>
      <p:sp>
        <p:nvSpPr>
          <p:cNvPr id="34824" name="Rectangle 3"/>
          <p:cNvSpPr>
            <a:spLocks noChangeArrowheads="1"/>
          </p:cNvSpPr>
          <p:nvPr/>
        </p:nvSpPr>
        <p:spPr bwMode="auto">
          <a:xfrm>
            <a:off x="6708776" y="6170613"/>
            <a:ext cx="1368425" cy="411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15000"/>
              </a:lnSpc>
              <a:spcAft>
                <a:spcPts val="1000"/>
              </a:spcAft>
            </a:pPr>
            <a:r>
              <a:rPr lang="en-GB" altLang="en-US" b="1">
                <a:latin typeface="Arial Black" panose="020B0A04020102020204" pitchFamily="34" charset="0"/>
                <a:ea typeface="Calibri" panose="020F0502020204030204" pitchFamily="34" charset="0"/>
                <a:cs typeface="Times New Roman" panose="02020603050405020304" pitchFamily="18" charset="0"/>
              </a:rPr>
              <a:t>Evap Cap</a:t>
            </a:r>
            <a:endParaRPr lang="en-US" altLang="en-US" sz="1600">
              <a:latin typeface="Calibri" panose="020F0502020204030204" pitchFamily="34" charset="0"/>
              <a:ea typeface="Calibri" panose="020F0502020204030204" pitchFamily="34" charset="0"/>
              <a:cs typeface="Times New Roman" panose="02020603050405020304" pitchFamily="18" charset="0"/>
            </a:endParaRPr>
          </a:p>
        </p:txBody>
      </p:sp>
      <p:sp>
        <p:nvSpPr>
          <p:cNvPr id="34825" name="Rectangle 4"/>
          <p:cNvSpPr>
            <a:spLocks noChangeArrowheads="1"/>
          </p:cNvSpPr>
          <p:nvPr/>
        </p:nvSpPr>
        <p:spPr bwMode="auto">
          <a:xfrm>
            <a:off x="3343276" y="5905501"/>
            <a:ext cx="1508125" cy="40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15000"/>
              </a:lnSpc>
              <a:spcAft>
                <a:spcPts val="1000"/>
              </a:spcAft>
            </a:pPr>
            <a:r>
              <a:rPr lang="en-GB" altLang="en-US" b="1">
                <a:latin typeface="Arial Black" panose="020B0A04020102020204" pitchFamily="34" charset="0"/>
                <a:ea typeface="Calibri" panose="020F0502020204030204" pitchFamily="34" charset="0"/>
                <a:cs typeface="Times New Roman" panose="02020603050405020304" pitchFamily="18" charset="0"/>
              </a:rPr>
              <a:t>Reed Mats</a:t>
            </a:r>
            <a:endParaRPr lang="en-US" altLang="en-US" sz="160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485035366"/>
      </p:ext>
    </p:extLst>
  </p:cSld>
  <p:clrMapOvr>
    <a:masterClrMapping/>
  </p:clrMapOvr>
  <p:transition spd="slow">
    <p:cov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1"/>
          <p:cNvSpPr>
            <a:spLocks noGrp="1"/>
          </p:cNvSpPr>
          <p:nvPr>
            <p:ph idx="1"/>
          </p:nvPr>
        </p:nvSpPr>
        <p:spPr>
          <a:xfrm>
            <a:off x="909154" y="1581040"/>
            <a:ext cx="8596668" cy="3880773"/>
          </a:xfrm>
        </p:spPr>
        <p:txBody>
          <a:bodyPr>
            <a:normAutofit/>
          </a:bodyPr>
          <a:lstStyle/>
          <a:p>
            <a:r>
              <a:rPr lang="en-GB" altLang="en-US" sz="2800" dirty="0"/>
              <a:t>The use of local reed mats as an evaporation barrier has never been used anywhere in the world and </a:t>
            </a:r>
            <a:r>
              <a:rPr lang="en-GB" altLang="en-US" sz="2800" dirty="0" smtClean="0"/>
              <a:t>therefore were used in our project</a:t>
            </a:r>
          </a:p>
          <a:p>
            <a:r>
              <a:rPr lang="en-GB" altLang="en-US" sz="2800" dirty="0" smtClean="0"/>
              <a:t>The </a:t>
            </a:r>
            <a:r>
              <a:rPr lang="en-GB" altLang="en-US" sz="2800" dirty="0"/>
              <a:t>problem of piping </a:t>
            </a:r>
            <a:r>
              <a:rPr lang="en-GB" altLang="en-US" sz="2800" dirty="0" smtClean="0"/>
              <a:t>was resolved by use of the dam lining which was laid at the bottom of the impoundment.</a:t>
            </a:r>
          </a:p>
        </p:txBody>
      </p:sp>
      <p:sp>
        <p:nvSpPr>
          <p:cNvPr id="3" name="Title 2"/>
          <p:cNvSpPr>
            <a:spLocks noGrp="1"/>
          </p:cNvSpPr>
          <p:nvPr>
            <p:ph type="title"/>
          </p:nvPr>
        </p:nvSpPr>
        <p:spPr/>
        <p:txBody>
          <a:bodyPr/>
          <a:lstStyle/>
          <a:p>
            <a:pPr algn="ctr">
              <a:defRPr/>
            </a:pPr>
            <a:r>
              <a:rPr lang="en-US" dirty="0" smtClean="0"/>
              <a:t>Recommended Cover</a:t>
            </a:r>
            <a:endParaRPr lang="en-US" dirty="0"/>
          </a:p>
        </p:txBody>
      </p:sp>
      <p:sp>
        <p:nvSpPr>
          <p:cNvPr id="35844"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C3F6429-D736-459F-BC48-61F660CA3B07}" type="slidenum">
              <a:rPr lang="en-US" altLang="en-US" smtClean="0">
                <a:solidFill>
                  <a:srgbClr val="B5A788"/>
                </a:solidFill>
              </a:rPr>
              <a:pPr/>
              <a:t>25</a:t>
            </a:fld>
            <a:endParaRPr lang="en-US" altLang="en-US" smtClean="0">
              <a:solidFill>
                <a:srgbClr val="B5A788"/>
              </a:solidFill>
            </a:endParaRPr>
          </a:p>
        </p:txBody>
      </p:sp>
    </p:spTree>
    <p:extLst>
      <p:ext uri="{BB962C8B-B14F-4D97-AF65-F5344CB8AC3E}">
        <p14:creationId xmlns:p14="http://schemas.microsoft.com/office/powerpoint/2010/main" xmlns="" val="37592050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1"/>
          <p:cNvSpPr>
            <a:spLocks noGrp="1"/>
          </p:cNvSpPr>
          <p:nvPr>
            <p:ph idx="1"/>
          </p:nvPr>
        </p:nvSpPr>
        <p:spPr>
          <a:xfrm>
            <a:off x="1225993" y="1433181"/>
            <a:ext cx="7499350" cy="5105400"/>
          </a:xfrm>
        </p:spPr>
        <p:txBody>
          <a:bodyPr>
            <a:normAutofit/>
          </a:bodyPr>
          <a:lstStyle/>
          <a:p>
            <a:r>
              <a:rPr lang="en-US" altLang="en-US" sz="2800" dirty="0" smtClean="0"/>
              <a:t>Work commenced with the clearing of trees and shrubs around the impoundment;</a:t>
            </a:r>
          </a:p>
          <a:p>
            <a:r>
              <a:rPr lang="en-US" altLang="en-US" sz="2800" dirty="0" smtClean="0"/>
              <a:t>The laying of the dam lining to prevent seepage water through the ground was then done;</a:t>
            </a:r>
          </a:p>
          <a:p>
            <a:r>
              <a:rPr lang="en-US" altLang="en-US" sz="2800" dirty="0" smtClean="0"/>
              <a:t>This was followed by laying of Reed mats to prevent/reduce evaporation after the dam was filled;</a:t>
            </a:r>
          </a:p>
          <a:p>
            <a:r>
              <a:rPr lang="en-US" altLang="en-US" sz="2800" dirty="0" smtClean="0"/>
              <a:t>Local </a:t>
            </a:r>
            <a:r>
              <a:rPr lang="en-US" altLang="en-US" sz="2800" dirty="0" err="1" smtClean="0"/>
              <a:t>labour</a:t>
            </a:r>
            <a:r>
              <a:rPr lang="en-US" altLang="en-US" sz="2800" dirty="0" smtClean="0"/>
              <a:t> was engaged for the work to create employment for the locals.</a:t>
            </a:r>
          </a:p>
        </p:txBody>
      </p:sp>
      <p:sp>
        <p:nvSpPr>
          <p:cNvPr id="3" name="Title 2"/>
          <p:cNvSpPr>
            <a:spLocks noGrp="1"/>
          </p:cNvSpPr>
          <p:nvPr>
            <p:ph type="title"/>
          </p:nvPr>
        </p:nvSpPr>
        <p:spPr/>
        <p:txBody>
          <a:bodyPr/>
          <a:lstStyle/>
          <a:p>
            <a:pPr algn="ctr">
              <a:defRPr/>
            </a:pPr>
            <a:r>
              <a:rPr lang="en-US" dirty="0" smtClean="0"/>
              <a:t>Current Position</a:t>
            </a:r>
            <a:endParaRPr lang="en-US" dirty="0"/>
          </a:p>
        </p:txBody>
      </p:sp>
      <p:sp>
        <p:nvSpPr>
          <p:cNvPr id="36868"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BD44E7A-96DB-4635-90A4-1FFE9834F784}" type="slidenum">
              <a:rPr lang="en-US" altLang="en-US" smtClean="0">
                <a:solidFill>
                  <a:srgbClr val="B5A788"/>
                </a:solidFill>
              </a:rPr>
              <a:pPr/>
              <a:t>26</a:t>
            </a:fld>
            <a:endParaRPr lang="en-US" altLang="en-US" smtClean="0">
              <a:solidFill>
                <a:srgbClr val="B5A788"/>
              </a:solidFill>
            </a:endParaRPr>
          </a:p>
        </p:txBody>
      </p:sp>
    </p:spTree>
    <p:extLst>
      <p:ext uri="{BB962C8B-B14F-4D97-AF65-F5344CB8AC3E}">
        <p14:creationId xmlns:p14="http://schemas.microsoft.com/office/powerpoint/2010/main" xmlns="" val="69390802"/>
      </p:ext>
    </p:extLst>
  </p:cSld>
  <p:clrMapOvr>
    <a:masterClrMapping/>
  </p:clrMapOvr>
  <p:transition spd="slow">
    <p:randomBa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Content Placeholder 4"/>
          <p:cNvPicPr>
            <a:picLocks noGrp="1" noChangeAspect="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1775268" y="1605887"/>
            <a:ext cx="6400800" cy="4800600"/>
          </a:xfrm>
        </p:spPr>
      </p:pic>
      <p:sp>
        <p:nvSpPr>
          <p:cNvPr id="3" name="Title 2"/>
          <p:cNvSpPr>
            <a:spLocks noGrp="1"/>
          </p:cNvSpPr>
          <p:nvPr>
            <p:ph type="title"/>
          </p:nvPr>
        </p:nvSpPr>
        <p:spPr/>
        <p:txBody>
          <a:bodyPr/>
          <a:lstStyle/>
          <a:p>
            <a:pPr algn="ctr">
              <a:defRPr/>
            </a:pPr>
            <a:r>
              <a:rPr lang="en-US" sz="3200" dirty="0"/>
              <a:t>ROAD LEADING TO CHIEF SIMAMBA’S PALACE</a:t>
            </a:r>
          </a:p>
        </p:txBody>
      </p:sp>
      <p:sp>
        <p:nvSpPr>
          <p:cNvPr id="37892"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058879A-6FDB-4E55-ADF7-9F71DBDDBE60}" type="slidenum">
              <a:rPr lang="en-US" altLang="en-US" smtClean="0">
                <a:solidFill>
                  <a:srgbClr val="B5A788"/>
                </a:solidFill>
              </a:rPr>
              <a:pPr/>
              <a:t>27</a:t>
            </a:fld>
            <a:endParaRPr lang="en-US" altLang="en-US" smtClean="0">
              <a:solidFill>
                <a:srgbClr val="B5A788"/>
              </a:solidFill>
            </a:endParaRPr>
          </a:p>
        </p:txBody>
      </p:sp>
    </p:spTree>
    <p:extLst>
      <p:ext uri="{BB962C8B-B14F-4D97-AF65-F5344CB8AC3E}">
        <p14:creationId xmlns:p14="http://schemas.microsoft.com/office/powerpoint/2010/main" xmlns="" val="3375410815"/>
      </p:ext>
    </p:extLst>
  </p:cSld>
  <p:clrMapOvr>
    <a:masterClrMapping/>
  </p:clrMapOvr>
  <p:transition spd="slow">
    <p:circl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Content Placeholder 4"/>
          <p:cNvPicPr>
            <a:picLocks noGrp="1" noChangeAspect="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1775268" y="1423324"/>
            <a:ext cx="6400800" cy="4800600"/>
          </a:xfrm>
        </p:spPr>
      </p:pic>
      <p:sp>
        <p:nvSpPr>
          <p:cNvPr id="3" name="Title 2"/>
          <p:cNvSpPr>
            <a:spLocks noGrp="1"/>
          </p:cNvSpPr>
          <p:nvPr>
            <p:ph type="title"/>
          </p:nvPr>
        </p:nvSpPr>
        <p:spPr/>
        <p:txBody>
          <a:bodyPr/>
          <a:lstStyle/>
          <a:p>
            <a:pPr algn="ctr">
              <a:defRPr/>
            </a:pPr>
            <a:r>
              <a:rPr lang="en-US" dirty="0" smtClean="0"/>
              <a:t>Chief </a:t>
            </a:r>
            <a:r>
              <a:rPr lang="en-US" dirty="0" err="1" smtClean="0"/>
              <a:t>Simamba</a:t>
            </a:r>
            <a:r>
              <a:rPr lang="en-US" dirty="0" smtClean="0"/>
              <a:t> XI </a:t>
            </a:r>
            <a:endParaRPr lang="en-US" dirty="0"/>
          </a:p>
        </p:txBody>
      </p:sp>
      <p:sp>
        <p:nvSpPr>
          <p:cNvPr id="38916"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8C3D0AC-2CB5-4FB9-9214-59039C1A91A6}" type="slidenum">
              <a:rPr lang="en-US" altLang="en-US" smtClean="0">
                <a:solidFill>
                  <a:srgbClr val="B5A788"/>
                </a:solidFill>
              </a:rPr>
              <a:pPr/>
              <a:t>28</a:t>
            </a:fld>
            <a:endParaRPr lang="en-US" altLang="en-US" smtClean="0">
              <a:solidFill>
                <a:srgbClr val="B5A788"/>
              </a:solidFill>
            </a:endParaRPr>
          </a:p>
        </p:txBody>
      </p:sp>
    </p:spTree>
    <p:extLst>
      <p:ext uri="{BB962C8B-B14F-4D97-AF65-F5344CB8AC3E}">
        <p14:creationId xmlns:p14="http://schemas.microsoft.com/office/powerpoint/2010/main" xmlns="" val="4190842703"/>
      </p:ext>
    </p:extLst>
  </p:cSld>
  <p:clrMapOvr>
    <a:masterClrMapping/>
  </p:clrMapOvr>
  <p:transition spd="slow">
    <p:split orient="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Content Placeholder 4"/>
          <p:cNvPicPr>
            <a:picLocks noGrp="1" noChangeAspect="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1615180" y="1585581"/>
            <a:ext cx="6400800" cy="4800600"/>
          </a:xfrm>
        </p:spPr>
      </p:pic>
      <p:sp>
        <p:nvSpPr>
          <p:cNvPr id="3" name="Title 2"/>
          <p:cNvSpPr>
            <a:spLocks noGrp="1"/>
          </p:cNvSpPr>
          <p:nvPr>
            <p:ph type="title"/>
          </p:nvPr>
        </p:nvSpPr>
        <p:spPr/>
        <p:txBody>
          <a:bodyPr/>
          <a:lstStyle/>
          <a:p>
            <a:pPr algn="ctr">
              <a:defRPr/>
            </a:pPr>
            <a:r>
              <a:rPr lang="en-US" dirty="0" smtClean="0"/>
              <a:t>Team meeting the chief </a:t>
            </a:r>
            <a:endParaRPr lang="en-US" dirty="0"/>
          </a:p>
        </p:txBody>
      </p:sp>
      <p:sp>
        <p:nvSpPr>
          <p:cNvPr id="39940"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15EADA9-0760-44B9-8DFE-9670A8A31AE6}" type="slidenum">
              <a:rPr lang="en-US" altLang="en-US" smtClean="0">
                <a:solidFill>
                  <a:srgbClr val="B5A788"/>
                </a:solidFill>
              </a:rPr>
              <a:pPr/>
              <a:t>29</a:t>
            </a:fld>
            <a:endParaRPr lang="en-US" altLang="en-US" smtClean="0">
              <a:solidFill>
                <a:srgbClr val="B5A788"/>
              </a:solidFill>
            </a:endParaRPr>
          </a:p>
        </p:txBody>
      </p:sp>
    </p:spTree>
    <p:extLst>
      <p:ext uri="{BB962C8B-B14F-4D97-AF65-F5344CB8AC3E}">
        <p14:creationId xmlns:p14="http://schemas.microsoft.com/office/powerpoint/2010/main" xmlns="" val="3621159663"/>
      </p:ext>
    </p:extLst>
  </p:cSld>
  <p:clrMapOvr>
    <a:masterClrMapping/>
  </p:clrMapOvr>
  <p:transition spd="slow">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defRPr/>
            </a:pPr>
            <a:r>
              <a:rPr lang="en-US" dirty="0" smtClean="0"/>
              <a:t>Impoundment in dry season</a:t>
            </a:r>
            <a:endParaRPr lang="en-US" dirty="0"/>
          </a:p>
        </p:txBody>
      </p:sp>
      <p:sp>
        <p:nvSpPr>
          <p:cNvPr id="43011"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757691-B2AE-4336-AC0F-CC44ED2A2D95}" type="slidenum">
              <a:rPr lang="en-US" altLang="en-US" smtClean="0">
                <a:solidFill>
                  <a:srgbClr val="B5A788"/>
                </a:solidFill>
              </a:rPr>
              <a:pPr/>
              <a:t>30</a:t>
            </a:fld>
            <a:endParaRPr lang="en-US" altLang="en-US" smtClean="0">
              <a:solidFill>
                <a:srgbClr val="B5A788"/>
              </a:solidFill>
            </a:endParaRPr>
          </a:p>
        </p:txBody>
      </p:sp>
      <p:pic>
        <p:nvPicPr>
          <p:cNvPr id="43012" name="Content Placeholder 4" descr="C:\Users\CChilufya\AppData\Local\Microsoft\Windows\Temporary Internet Files\Content.Word\IMG00024-20140724-1302 (3).jpg"/>
          <p:cNvPicPr>
            <a:picLocks noGrp="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1432982" y="1601944"/>
            <a:ext cx="7499350" cy="4286250"/>
          </a:xfrm>
        </p:spPr>
      </p:pic>
    </p:spTree>
    <p:extLst>
      <p:ext uri="{BB962C8B-B14F-4D97-AF65-F5344CB8AC3E}">
        <p14:creationId xmlns:p14="http://schemas.microsoft.com/office/powerpoint/2010/main" xmlns="" val="2786732411"/>
      </p:ext>
    </p:extLst>
  </p:cSld>
  <p:clrMapOvr>
    <a:masterClrMapping/>
  </p:clrMapOvr>
  <p:transition spd="slow">
    <p:circl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defRPr/>
            </a:pPr>
            <a:r>
              <a:rPr lang="en-US" dirty="0" smtClean="0"/>
              <a:t>Workers setting up the dam lining</a:t>
            </a:r>
            <a:endParaRPr lang="en-US" dirty="0"/>
          </a:p>
        </p:txBody>
      </p:sp>
      <p:sp>
        <p:nvSpPr>
          <p:cNvPr id="44035"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B604B60-CE11-4EDF-AE27-0B2A5CB49363}" type="slidenum">
              <a:rPr lang="en-US" altLang="en-US" smtClean="0">
                <a:solidFill>
                  <a:srgbClr val="B5A788"/>
                </a:solidFill>
              </a:rPr>
              <a:pPr/>
              <a:t>31</a:t>
            </a:fld>
            <a:endParaRPr lang="en-US" altLang="en-US" smtClean="0">
              <a:solidFill>
                <a:srgbClr val="B5A788"/>
              </a:solidFill>
            </a:endParaRPr>
          </a:p>
        </p:txBody>
      </p:sp>
      <p:pic>
        <p:nvPicPr>
          <p:cNvPr id="4403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1051775" y="1697596"/>
            <a:ext cx="7319493" cy="42291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935957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defRPr/>
            </a:pPr>
            <a:r>
              <a:rPr lang="en-US" dirty="0" smtClean="0"/>
              <a:t>Impoundment filled up in the rain season</a:t>
            </a:r>
            <a:endParaRPr lang="en-US" dirty="0"/>
          </a:p>
        </p:txBody>
      </p:sp>
      <p:sp>
        <p:nvSpPr>
          <p:cNvPr id="45059"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D8884C0-DF7D-45A2-B2AC-EBDBA1E91506}" type="slidenum">
              <a:rPr lang="en-US" altLang="en-US" smtClean="0">
                <a:solidFill>
                  <a:srgbClr val="B5A788"/>
                </a:solidFill>
              </a:rPr>
              <a:pPr/>
              <a:t>32</a:t>
            </a:fld>
            <a:endParaRPr lang="en-US" altLang="en-US" smtClean="0">
              <a:solidFill>
                <a:srgbClr val="B5A788"/>
              </a:solidFill>
            </a:endParaRPr>
          </a:p>
        </p:txBody>
      </p:sp>
      <p:pic>
        <p:nvPicPr>
          <p:cNvPr id="45060"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924238" y="1930400"/>
            <a:ext cx="7499350" cy="4225701"/>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3548545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defRPr/>
            </a:pPr>
            <a:r>
              <a:rPr lang="en-US" dirty="0" smtClean="0"/>
              <a:t>Impoundment with reed mats laid on surface</a:t>
            </a:r>
            <a:endParaRPr lang="en-US" dirty="0"/>
          </a:p>
        </p:txBody>
      </p:sp>
      <p:sp>
        <p:nvSpPr>
          <p:cNvPr id="46083"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28F8A64-7FDD-4DE6-AC8D-2DD08C533689}" type="slidenum">
              <a:rPr lang="en-US" altLang="en-US" smtClean="0">
                <a:solidFill>
                  <a:srgbClr val="B5A788"/>
                </a:solidFill>
              </a:rPr>
              <a:pPr/>
              <a:t>33</a:t>
            </a:fld>
            <a:endParaRPr lang="en-US" altLang="en-US" smtClean="0">
              <a:solidFill>
                <a:srgbClr val="B5A788"/>
              </a:solidFill>
            </a:endParaRPr>
          </a:p>
        </p:txBody>
      </p:sp>
      <p:pic>
        <p:nvPicPr>
          <p:cNvPr id="46084" name="Content Placeholder 4" descr="C:\Users\LThole\Pictures\2015-07-12 Various\Various 089.jpg"/>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1390918" y="2160589"/>
            <a:ext cx="7340958" cy="3880773"/>
          </a:xfrm>
        </p:spPr>
      </p:pic>
    </p:spTree>
    <p:extLst>
      <p:ext uri="{BB962C8B-B14F-4D97-AF65-F5344CB8AC3E}">
        <p14:creationId xmlns:p14="http://schemas.microsoft.com/office/powerpoint/2010/main" xmlns="" val="18082969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defRPr/>
            </a:pPr>
            <a:r>
              <a:rPr lang="en-US" dirty="0" smtClean="0"/>
              <a:t>Chief </a:t>
            </a:r>
            <a:r>
              <a:rPr lang="en-US" dirty="0" err="1" smtClean="0"/>
              <a:t>Simamba</a:t>
            </a:r>
            <a:r>
              <a:rPr lang="en-US" dirty="0" smtClean="0"/>
              <a:t> with subjects</a:t>
            </a:r>
            <a:endParaRPr lang="en-US" dirty="0"/>
          </a:p>
        </p:txBody>
      </p:sp>
      <p:sp>
        <p:nvSpPr>
          <p:cNvPr id="48131"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0009239-3C25-4FDD-993A-CF4BE7CD5A20}" type="slidenum">
              <a:rPr lang="en-US" altLang="en-US" smtClean="0">
                <a:solidFill>
                  <a:srgbClr val="B5A788"/>
                </a:solidFill>
              </a:rPr>
              <a:pPr/>
              <a:t>34</a:t>
            </a:fld>
            <a:endParaRPr lang="en-US" altLang="en-US" smtClean="0">
              <a:solidFill>
                <a:srgbClr val="B5A788"/>
              </a:solidFill>
            </a:endParaRPr>
          </a:p>
        </p:txBody>
      </p:sp>
      <p:pic>
        <p:nvPicPr>
          <p:cNvPr id="48132"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1442434" y="1885619"/>
            <a:ext cx="7011319" cy="4200525"/>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400774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1"/>
          <p:cNvSpPr>
            <a:spLocks noGrp="1"/>
          </p:cNvSpPr>
          <p:nvPr>
            <p:ph idx="1"/>
          </p:nvPr>
        </p:nvSpPr>
        <p:spPr>
          <a:xfrm>
            <a:off x="677334" y="1658313"/>
            <a:ext cx="8596668" cy="3880773"/>
          </a:xfrm>
        </p:spPr>
        <p:txBody>
          <a:bodyPr>
            <a:normAutofit fontScale="85000" lnSpcReduction="20000"/>
          </a:bodyPr>
          <a:lstStyle/>
          <a:p>
            <a:pPr eaLnBrk="1" hangingPunct="1"/>
            <a:r>
              <a:rPr lang="en-US" altLang="en-US" sz="2800" dirty="0" smtClean="0"/>
              <a:t>Up to the month of August, the impoundment still has some water;</a:t>
            </a:r>
          </a:p>
          <a:p>
            <a:pPr eaLnBrk="1" hangingPunct="1"/>
            <a:r>
              <a:rPr lang="en-US" altLang="en-US" sz="2800" dirty="0" smtClean="0"/>
              <a:t>The </a:t>
            </a:r>
            <a:r>
              <a:rPr lang="en-US" altLang="en-US" sz="2800" dirty="0"/>
              <a:t>storage facility will enable farmers to grow crops </a:t>
            </a:r>
            <a:r>
              <a:rPr lang="en-US" altLang="en-US" sz="2800" dirty="0" smtClean="0"/>
              <a:t>and rear their animals during </a:t>
            </a:r>
            <a:r>
              <a:rPr lang="en-US" altLang="en-US" sz="2800" dirty="0"/>
              <a:t>the dry </a:t>
            </a:r>
            <a:r>
              <a:rPr lang="en-US" altLang="en-US" sz="2800" dirty="0" smtClean="0"/>
              <a:t>season;</a:t>
            </a:r>
            <a:endParaRPr lang="en-US" altLang="en-US" sz="2800" dirty="0"/>
          </a:p>
          <a:p>
            <a:pPr eaLnBrk="1" hangingPunct="1"/>
            <a:r>
              <a:rPr lang="en-US" altLang="en-US" sz="2800" dirty="0"/>
              <a:t>It is anticipated that this will create jobs and increase the amount of disposable </a:t>
            </a:r>
            <a:r>
              <a:rPr lang="en-US" altLang="en-US" sz="2800" dirty="0" smtClean="0"/>
              <a:t>income;</a:t>
            </a:r>
            <a:endParaRPr lang="en-US" altLang="en-US" sz="2800" dirty="0"/>
          </a:p>
          <a:p>
            <a:pPr eaLnBrk="1" hangingPunct="1"/>
            <a:r>
              <a:rPr lang="en-US" altLang="en-US" sz="2800" dirty="0"/>
              <a:t>House hold level food security will be ensured (other than agricultural crops, tilapia can be grown in the impoundment)</a:t>
            </a:r>
          </a:p>
          <a:p>
            <a:pPr eaLnBrk="1" hangingPunct="1"/>
            <a:r>
              <a:rPr lang="en-US" altLang="en-US" sz="2800" dirty="0"/>
              <a:t>Portable water will be readily </a:t>
            </a:r>
            <a:r>
              <a:rPr lang="en-US" altLang="en-US" sz="2800" dirty="0" smtClean="0"/>
              <a:t>available even in the dry season (although this water has to be purified before use).</a:t>
            </a:r>
            <a:endParaRPr lang="en-US" altLang="en-US" sz="2800" dirty="0"/>
          </a:p>
          <a:p>
            <a:endParaRPr lang="en-US" altLang="en-US" dirty="0" smtClean="0"/>
          </a:p>
        </p:txBody>
      </p:sp>
      <p:sp>
        <p:nvSpPr>
          <p:cNvPr id="3" name="Title 2"/>
          <p:cNvSpPr>
            <a:spLocks noGrp="1"/>
          </p:cNvSpPr>
          <p:nvPr>
            <p:ph type="title"/>
          </p:nvPr>
        </p:nvSpPr>
        <p:spPr>
          <a:xfrm>
            <a:off x="677334" y="609600"/>
            <a:ext cx="8596668" cy="910107"/>
          </a:xfrm>
        </p:spPr>
        <p:txBody>
          <a:bodyPr/>
          <a:lstStyle/>
          <a:p>
            <a:pPr algn="ctr">
              <a:defRPr/>
            </a:pPr>
            <a:r>
              <a:rPr lang="en-US" dirty="0" smtClean="0"/>
              <a:t>BENEFITS</a:t>
            </a:r>
            <a:endParaRPr lang="en-US" dirty="0"/>
          </a:p>
        </p:txBody>
      </p:sp>
      <p:sp>
        <p:nvSpPr>
          <p:cNvPr id="50180"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EB41066-CE03-4D7F-8F01-77F21F0E30A4}" type="slidenum">
              <a:rPr lang="en-US" altLang="en-US" smtClean="0">
                <a:solidFill>
                  <a:srgbClr val="B5A788"/>
                </a:solidFill>
              </a:rPr>
              <a:pPr/>
              <a:t>35</a:t>
            </a:fld>
            <a:endParaRPr lang="en-US" altLang="en-US" smtClean="0">
              <a:solidFill>
                <a:srgbClr val="B5A788"/>
              </a:solidFill>
            </a:endParaRPr>
          </a:p>
        </p:txBody>
      </p:sp>
    </p:spTree>
    <p:extLst>
      <p:ext uri="{BB962C8B-B14F-4D97-AF65-F5344CB8AC3E}">
        <p14:creationId xmlns:p14="http://schemas.microsoft.com/office/powerpoint/2010/main" xmlns="" val="39638220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1"/>
          <p:cNvSpPr>
            <a:spLocks noGrp="1"/>
          </p:cNvSpPr>
          <p:nvPr>
            <p:ph idx="1"/>
          </p:nvPr>
        </p:nvSpPr>
        <p:spPr>
          <a:xfrm>
            <a:off x="677334" y="1658313"/>
            <a:ext cx="8596668" cy="3880773"/>
          </a:xfrm>
        </p:spPr>
        <p:txBody>
          <a:bodyPr>
            <a:normAutofit lnSpcReduction="10000"/>
          </a:bodyPr>
          <a:lstStyle/>
          <a:p>
            <a:r>
              <a:rPr lang="en-GB" altLang="en-US" sz="2800" dirty="0" smtClean="0"/>
              <a:t>Economic Viability – Once results from the pilot project and financial analysis are positive and acceptable, the Government may source funds to upgrade (upscaling) the pilot project and implement nationwide. </a:t>
            </a:r>
          </a:p>
          <a:p>
            <a:r>
              <a:rPr lang="en-GB" altLang="en-US" sz="2800" dirty="0" smtClean="0"/>
              <a:t>In this regard, an economic analysis report showing the Economic Rate of Return (ERR), and Net National Value Added (NNVA) must be produced. </a:t>
            </a:r>
          </a:p>
          <a:p>
            <a:endParaRPr lang="en-US" altLang="en-US" dirty="0" smtClean="0"/>
          </a:p>
        </p:txBody>
      </p:sp>
      <p:sp>
        <p:nvSpPr>
          <p:cNvPr id="3" name="Title 2"/>
          <p:cNvSpPr>
            <a:spLocks noGrp="1"/>
          </p:cNvSpPr>
          <p:nvPr>
            <p:ph type="title"/>
          </p:nvPr>
        </p:nvSpPr>
        <p:spPr>
          <a:xfrm>
            <a:off x="677334" y="337513"/>
            <a:ext cx="8596668" cy="1320800"/>
          </a:xfrm>
        </p:spPr>
        <p:txBody>
          <a:bodyPr/>
          <a:lstStyle/>
          <a:p>
            <a:pPr algn="ctr">
              <a:defRPr/>
            </a:pPr>
            <a:r>
              <a:rPr lang="en-US" dirty="0"/>
              <a:t>RECOMMENDATION</a:t>
            </a:r>
          </a:p>
        </p:txBody>
      </p:sp>
      <p:sp>
        <p:nvSpPr>
          <p:cNvPr id="51204"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7761293-94D7-4DA6-9117-BC451E5C993B}" type="slidenum">
              <a:rPr lang="en-US" altLang="en-US" smtClean="0">
                <a:solidFill>
                  <a:srgbClr val="B5A788"/>
                </a:solidFill>
              </a:rPr>
              <a:pPr/>
              <a:t>36</a:t>
            </a:fld>
            <a:endParaRPr lang="en-US" altLang="en-US" smtClean="0">
              <a:solidFill>
                <a:srgbClr val="B5A788"/>
              </a:solidFill>
            </a:endParaRPr>
          </a:p>
        </p:txBody>
      </p:sp>
    </p:spTree>
    <p:extLst>
      <p:ext uri="{BB962C8B-B14F-4D97-AF65-F5344CB8AC3E}">
        <p14:creationId xmlns:p14="http://schemas.microsoft.com/office/powerpoint/2010/main" xmlns="" val="19312784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1"/>
          <p:cNvSpPr>
            <a:spLocks noGrp="1"/>
          </p:cNvSpPr>
          <p:nvPr>
            <p:ph idx="1"/>
          </p:nvPr>
        </p:nvSpPr>
        <p:spPr/>
        <p:txBody>
          <a:bodyPr/>
          <a:lstStyle/>
          <a:p>
            <a:endParaRPr lang="en-US" altLang="en-US" smtClean="0"/>
          </a:p>
          <a:p>
            <a:endParaRPr lang="en-US" altLang="en-US" smtClean="0"/>
          </a:p>
          <a:p>
            <a:endParaRPr lang="en-US" altLang="en-US" smtClean="0"/>
          </a:p>
          <a:p>
            <a:pPr lvl="4"/>
            <a:r>
              <a:rPr lang="en-US" altLang="en-US" sz="5400"/>
              <a:t>Thank you for listening !!!</a:t>
            </a:r>
          </a:p>
        </p:txBody>
      </p:sp>
      <p:sp>
        <p:nvSpPr>
          <p:cNvPr id="3" name="Title 2"/>
          <p:cNvSpPr>
            <a:spLocks noGrp="1"/>
          </p:cNvSpPr>
          <p:nvPr>
            <p:ph type="title"/>
          </p:nvPr>
        </p:nvSpPr>
        <p:spPr/>
        <p:txBody>
          <a:bodyPr/>
          <a:lstStyle/>
          <a:p>
            <a:pPr algn="ctr">
              <a:defRPr/>
            </a:pPr>
            <a:r>
              <a:rPr lang="en-US" dirty="0" smtClean="0"/>
              <a:t>END</a:t>
            </a:r>
            <a:endParaRPr lang="en-US" dirty="0"/>
          </a:p>
        </p:txBody>
      </p:sp>
      <p:sp>
        <p:nvSpPr>
          <p:cNvPr id="52228"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6131CB2-B3BE-4990-BEBC-32FBDF68B731}" type="slidenum">
              <a:rPr lang="en-US" altLang="en-US" smtClean="0">
                <a:solidFill>
                  <a:srgbClr val="B5A788"/>
                </a:solidFill>
              </a:rPr>
              <a:pPr/>
              <a:t>37</a:t>
            </a:fld>
            <a:endParaRPr lang="en-US" altLang="en-US" smtClean="0">
              <a:solidFill>
                <a:srgbClr val="B5A788"/>
              </a:solidFill>
            </a:endParaRPr>
          </a:p>
        </p:txBody>
      </p:sp>
    </p:spTree>
    <p:extLst>
      <p:ext uri="{BB962C8B-B14F-4D97-AF65-F5344CB8AC3E}">
        <p14:creationId xmlns:p14="http://schemas.microsoft.com/office/powerpoint/2010/main" xmlns="" val="3780863024"/>
      </p:ext>
    </p:extLst>
  </p:cSld>
  <p:clrMapOvr>
    <a:masterClrMapping/>
  </p:clrMapOvr>
  <p:transition spd="slow">
    <p:dissolve/>
  </p:transition>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93</TotalTime>
  <Words>1625</Words>
  <Application>Microsoft Office PowerPoint</Application>
  <PresentationFormat>Custom</PresentationFormat>
  <Paragraphs>164</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Facet</vt:lpstr>
      <vt:lpstr>THE EXPERIENCE OF ZAMBIA ON TRANSFER, DEVELOPMENT, ADAPTATION AND ACQUSITION OF TECHNOLOGY</vt:lpstr>
      <vt:lpstr>Introduction</vt:lpstr>
      <vt:lpstr>Signing ceremony</vt:lpstr>
      <vt:lpstr>Signing ceremony</vt:lpstr>
      <vt:lpstr>Introduction Cont’d</vt:lpstr>
      <vt:lpstr>NEG discussions</vt:lpstr>
      <vt:lpstr>Introduction Cont’d</vt:lpstr>
      <vt:lpstr>Introduction Cont’d</vt:lpstr>
      <vt:lpstr>Introduction Cont’d</vt:lpstr>
      <vt:lpstr>Introduction Cont’d</vt:lpstr>
      <vt:lpstr>Business Plan</vt:lpstr>
      <vt:lpstr>Water Demand In The Simamba Village</vt:lpstr>
      <vt:lpstr>Topography Of The Chosen Site</vt:lpstr>
      <vt:lpstr> Rain Fall Pattern </vt:lpstr>
      <vt:lpstr>Type Of Foliage </vt:lpstr>
      <vt:lpstr>Evaporation</vt:lpstr>
      <vt:lpstr>Evaporation</vt:lpstr>
      <vt:lpstr>Impoundment</vt:lpstr>
      <vt:lpstr>Remedial Measures</vt:lpstr>
      <vt:lpstr>Remedial Measures</vt:lpstr>
      <vt:lpstr>Remedial Measures</vt:lpstr>
      <vt:lpstr>Remedial Measures</vt:lpstr>
      <vt:lpstr>Examples</vt:lpstr>
      <vt:lpstr>Examples</vt:lpstr>
      <vt:lpstr>Recommended Cover</vt:lpstr>
      <vt:lpstr>Current Position</vt:lpstr>
      <vt:lpstr>ROAD LEADING TO CHIEF SIMAMBA’S PALACE</vt:lpstr>
      <vt:lpstr>Chief Simamba XI </vt:lpstr>
      <vt:lpstr>Team meeting the chief </vt:lpstr>
      <vt:lpstr>Impoundment in dry season</vt:lpstr>
      <vt:lpstr>Workers setting up the dam lining</vt:lpstr>
      <vt:lpstr>Impoundment filled up in the rain season</vt:lpstr>
      <vt:lpstr>Impoundment with reed mats laid on surface</vt:lpstr>
      <vt:lpstr>Chief Simamba with subjects</vt:lpstr>
      <vt:lpstr>BENEFITS</vt:lpstr>
      <vt:lpstr>RECOMMENDATION</vt:lpstr>
      <vt:lpstr>END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EXPERIENCE OF ZAMBIA ON TRANSFER, DEVELOPMENT, ADAPTATION AND ACQUSITION OF TECHNOLOGY</dc:title>
  <dc:creator>Lloyd Thole</dc:creator>
  <cp:lastModifiedBy>inantale</cp:lastModifiedBy>
  <cp:revision>14</cp:revision>
  <dcterms:created xsi:type="dcterms:W3CDTF">2015-07-19T09:32:31Z</dcterms:created>
  <dcterms:modified xsi:type="dcterms:W3CDTF">2015-08-12T06:28:34Z</dcterms:modified>
</cp:coreProperties>
</file>