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4"/>
    <p:sldMasterId id="2147483697" r:id="rId5"/>
  </p:sldMasterIdLst>
  <p:notesMasterIdLst>
    <p:notesMasterId r:id="rId18"/>
  </p:notesMasterIdLst>
  <p:handoutMasterIdLst>
    <p:handoutMasterId r:id="rId19"/>
  </p:handoutMasterIdLst>
  <p:sldIdLst>
    <p:sldId id="298" r:id="rId6"/>
    <p:sldId id="361" r:id="rId7"/>
    <p:sldId id="362" r:id="rId8"/>
    <p:sldId id="308" r:id="rId9"/>
    <p:sldId id="368" r:id="rId10"/>
    <p:sldId id="364" r:id="rId11"/>
    <p:sldId id="311" r:id="rId12"/>
    <p:sldId id="365" r:id="rId13"/>
    <p:sldId id="359" r:id="rId14"/>
    <p:sldId id="360" r:id="rId15"/>
    <p:sldId id="350" r:id="rId16"/>
    <p:sldId id="321" r:id="rId17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624">
          <p15:clr>
            <a:srgbClr val="A4A3A4"/>
          </p15:clr>
        </p15:guide>
        <p15:guide id="3" orient="horz" pos="4176">
          <p15:clr>
            <a:srgbClr val="A4A3A4"/>
          </p15:clr>
        </p15:guide>
        <p15:guide id="4" pos="2880">
          <p15:clr>
            <a:srgbClr val="A4A3A4"/>
          </p15:clr>
        </p15:guide>
        <p15:guide id="5" pos="576">
          <p15:clr>
            <a:srgbClr val="A4A3A4"/>
          </p15:clr>
        </p15:guide>
        <p15:guide id="6" pos="525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walker" initials="a" lastIdx="25" clrIdx="0"/>
  <p:cmAuthor id="1" name="Craig Moss" initials="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69A"/>
    <a:srgbClr val="D0132F"/>
    <a:srgbClr val="231F20"/>
    <a:srgbClr val="949599"/>
    <a:srgbClr val="F7953D"/>
    <a:srgbClr val="7AA181"/>
    <a:srgbClr val="A93D33"/>
    <a:srgbClr val="A85324"/>
    <a:srgbClr val="E6AD3B"/>
    <a:srgbClr val="0037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84192" autoAdjust="0"/>
  </p:normalViewPr>
  <p:slideViewPr>
    <p:cSldViewPr snapToGrid="0" snapToObjects="1" showGuides="1">
      <p:cViewPr varScale="1">
        <p:scale>
          <a:sx n="65" d="100"/>
          <a:sy n="65" d="100"/>
        </p:scale>
        <p:origin x="1740" y="60"/>
      </p:cViewPr>
      <p:guideLst>
        <p:guide orient="horz" pos="2160"/>
        <p:guide orient="horz" pos="624"/>
        <p:guide orient="horz" pos="4176"/>
        <p:guide pos="2880"/>
        <p:guide pos="576"/>
        <p:guide pos="52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-3228" y="-96"/>
      </p:cViewPr>
      <p:guideLst>
        <p:guide orient="horz" pos="2880"/>
        <p:guide pos="2160"/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C722D46-9D5F-4E53-BA47-9CAE2AF459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18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5790"/>
            <a:ext cx="504666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56B73F9-59E4-4F87-85F6-F854D5589FF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870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D30E1-11BC-AB45-A6EB-B4E4F7041A0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18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16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44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14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99105-7969-4862-B975-8856C7CA7A2B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206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524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355" indent="-170355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3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923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60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002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174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B73F9-59E4-4F87-85F6-F854D5589FF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0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-In or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542" y="705713"/>
            <a:ext cx="5594311" cy="1168960"/>
          </a:xfrm>
          <a:prstGeom prst="rect">
            <a:avLst/>
          </a:prstGeom>
        </p:spPr>
      </p:pic>
      <p:sp>
        <p:nvSpPr>
          <p:cNvPr id="9" name="Isosceles Triangle 4"/>
          <p:cNvSpPr/>
          <p:nvPr userDrawn="1"/>
        </p:nvSpPr>
        <p:spPr bwMode="auto">
          <a:xfrm rot="19755816">
            <a:off x="-66360" y="654221"/>
            <a:ext cx="710049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8099" h="4370227">
                <a:moveTo>
                  <a:pt x="0" y="4370227"/>
                </a:moveTo>
                <a:lnTo>
                  <a:pt x="2636871" y="0"/>
                </a:lnTo>
                <a:lnTo>
                  <a:pt x="3578099" y="334897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2" name="Isosceles Triangle 4"/>
          <p:cNvSpPr/>
          <p:nvPr userDrawn="1"/>
        </p:nvSpPr>
        <p:spPr bwMode="auto">
          <a:xfrm rot="19755816">
            <a:off x="-504630" y="187665"/>
            <a:ext cx="1158874" cy="1544515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6875813" y="1"/>
            <a:ext cx="2268187" cy="685799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67542" y="2873743"/>
            <a:ext cx="5855841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4800" b="1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61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Walk-In or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5813" y="-1"/>
            <a:ext cx="2268187" cy="6858001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67542" y="2873743"/>
            <a:ext cx="5855841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2800" b="1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542" y="705713"/>
            <a:ext cx="5594311" cy="1168960"/>
          </a:xfrm>
          <a:prstGeom prst="rect">
            <a:avLst/>
          </a:prstGeom>
        </p:spPr>
      </p:pic>
      <p:sp>
        <p:nvSpPr>
          <p:cNvPr id="13" name="Isosceles Triangle 4"/>
          <p:cNvSpPr/>
          <p:nvPr userDrawn="1"/>
        </p:nvSpPr>
        <p:spPr bwMode="auto">
          <a:xfrm rot="19755816">
            <a:off x="-504630" y="187665"/>
            <a:ext cx="1158874" cy="1544515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6875813" y="-1"/>
            <a:ext cx="2268187" cy="6858001"/>
          </a:xfrm>
          <a:prstGeom prst="rect">
            <a:avLst/>
          </a:prstGeom>
          <a:solidFill>
            <a:schemeClr val="accent2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983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-38100"/>
            <a:ext cx="9565105" cy="7101052"/>
          </a:xfrm>
          <a:prstGeom prst="rect">
            <a:avLst/>
          </a:prstGeom>
          <a:solidFill>
            <a:schemeClr val="bg1">
              <a:alpha val="4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0" y="0"/>
            <a:ext cx="5771408" cy="6858001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5" name="Isosceles Triangle 4"/>
          <p:cNvSpPr/>
          <p:nvPr userDrawn="1"/>
        </p:nvSpPr>
        <p:spPr bwMode="auto">
          <a:xfrm rot="19755816">
            <a:off x="-336104" y="1409690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6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0" y="1606541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221488" y="317774"/>
            <a:ext cx="3111032" cy="639156"/>
            <a:chOff x="609" y="451"/>
            <a:chExt cx="3524" cy="724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 userDrawn="1"/>
          </p:nvSpPr>
          <p:spPr bwMode="auto">
            <a:xfrm>
              <a:off x="2841" y="451"/>
              <a:ext cx="469" cy="449"/>
            </a:xfrm>
            <a:custGeom>
              <a:avLst/>
              <a:gdLst>
                <a:gd name="T0" fmla="*/ 39 w 80"/>
                <a:gd name="T1" fmla="*/ 0 h 75"/>
                <a:gd name="T2" fmla="*/ 0 w 80"/>
                <a:gd name="T3" fmla="*/ 37 h 75"/>
                <a:gd name="T4" fmla="*/ 40 w 80"/>
                <a:gd name="T5" fmla="*/ 75 h 75"/>
                <a:gd name="T6" fmla="*/ 76 w 80"/>
                <a:gd name="T7" fmla="*/ 60 h 75"/>
                <a:gd name="T8" fmla="*/ 79 w 80"/>
                <a:gd name="T9" fmla="*/ 57 h 75"/>
                <a:gd name="T10" fmla="*/ 68 w 80"/>
                <a:gd name="T11" fmla="*/ 50 h 75"/>
                <a:gd name="T12" fmla="*/ 67 w 80"/>
                <a:gd name="T13" fmla="*/ 51 h 75"/>
                <a:gd name="T14" fmla="*/ 41 w 80"/>
                <a:gd name="T15" fmla="*/ 64 h 75"/>
                <a:gd name="T16" fmla="*/ 13 w 80"/>
                <a:gd name="T17" fmla="*/ 41 h 75"/>
                <a:gd name="T18" fmla="*/ 80 w 80"/>
                <a:gd name="T19" fmla="*/ 41 h 75"/>
                <a:gd name="T20" fmla="*/ 80 w 80"/>
                <a:gd name="T21" fmla="*/ 40 h 75"/>
                <a:gd name="T22" fmla="*/ 70 w 80"/>
                <a:gd name="T23" fmla="*/ 12 h 75"/>
                <a:gd name="T24" fmla="*/ 39 w 80"/>
                <a:gd name="T25" fmla="*/ 0 h 75"/>
                <a:gd name="T26" fmla="*/ 14 w 80"/>
                <a:gd name="T27" fmla="*/ 30 h 75"/>
                <a:gd name="T28" fmla="*/ 39 w 80"/>
                <a:gd name="T29" fmla="*/ 12 h 75"/>
                <a:gd name="T30" fmla="*/ 66 w 80"/>
                <a:gd name="T31" fmla="*/ 30 h 75"/>
                <a:gd name="T32" fmla="*/ 14 w 80"/>
                <a:gd name="T33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" h="75">
                  <a:moveTo>
                    <a:pt x="39" y="0"/>
                  </a:moveTo>
                  <a:cubicBezTo>
                    <a:pt x="16" y="0"/>
                    <a:pt x="0" y="16"/>
                    <a:pt x="0" y="37"/>
                  </a:cubicBezTo>
                  <a:cubicBezTo>
                    <a:pt x="0" y="59"/>
                    <a:pt x="17" y="75"/>
                    <a:pt x="40" y="75"/>
                  </a:cubicBezTo>
                  <a:cubicBezTo>
                    <a:pt x="62" y="75"/>
                    <a:pt x="70" y="67"/>
                    <a:pt x="76" y="60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3" y="57"/>
                    <a:pt x="57" y="64"/>
                    <a:pt x="41" y="64"/>
                  </a:cubicBezTo>
                  <a:cubicBezTo>
                    <a:pt x="24" y="64"/>
                    <a:pt x="15" y="52"/>
                    <a:pt x="13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28"/>
                    <a:pt x="77" y="19"/>
                    <a:pt x="70" y="12"/>
                  </a:cubicBezTo>
                  <a:cubicBezTo>
                    <a:pt x="63" y="4"/>
                    <a:pt x="52" y="0"/>
                    <a:pt x="39" y="0"/>
                  </a:cubicBezTo>
                  <a:moveTo>
                    <a:pt x="14" y="30"/>
                  </a:moveTo>
                  <a:cubicBezTo>
                    <a:pt x="17" y="18"/>
                    <a:pt x="26" y="12"/>
                    <a:pt x="39" y="12"/>
                  </a:cubicBezTo>
                  <a:cubicBezTo>
                    <a:pt x="56" y="12"/>
                    <a:pt x="64" y="21"/>
                    <a:pt x="66" y="30"/>
                  </a:cubicBezTo>
                  <a:lnTo>
                    <a:pt x="1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3346" y="828"/>
              <a:ext cx="70" cy="66"/>
            </a:xfrm>
            <a:custGeom>
              <a:avLst/>
              <a:gdLst>
                <a:gd name="T0" fmla="*/ 0 w 12"/>
                <a:gd name="T1" fmla="*/ 5 h 11"/>
                <a:gd name="T2" fmla="*/ 6 w 12"/>
                <a:gd name="T3" fmla="*/ 0 h 11"/>
                <a:gd name="T4" fmla="*/ 12 w 12"/>
                <a:gd name="T5" fmla="*/ 6 h 11"/>
                <a:gd name="T6" fmla="*/ 6 w 12"/>
                <a:gd name="T7" fmla="*/ 11 h 11"/>
                <a:gd name="T8" fmla="*/ 0 w 1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5"/>
                  </a:move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9"/>
                    <a:pt x="10" y="11"/>
                    <a:pt x="6" y="11"/>
                  </a:cubicBezTo>
                  <a:cubicBezTo>
                    <a:pt x="2" y="11"/>
                    <a:pt x="0" y="9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469" y="654"/>
              <a:ext cx="194" cy="240"/>
            </a:xfrm>
            <a:custGeom>
              <a:avLst/>
              <a:gdLst>
                <a:gd name="T0" fmla="*/ 0 w 33"/>
                <a:gd name="T1" fmla="*/ 28 h 40"/>
                <a:gd name="T2" fmla="*/ 8 w 33"/>
                <a:gd name="T3" fmla="*/ 6 h 40"/>
                <a:gd name="T4" fmla="*/ 22 w 33"/>
                <a:gd name="T5" fmla="*/ 0 h 40"/>
                <a:gd name="T6" fmla="*/ 33 w 33"/>
                <a:gd name="T7" fmla="*/ 12 h 40"/>
                <a:gd name="T8" fmla="*/ 25 w 33"/>
                <a:gd name="T9" fmla="*/ 34 h 40"/>
                <a:gd name="T10" fmla="*/ 11 w 33"/>
                <a:gd name="T11" fmla="*/ 40 h 40"/>
                <a:gd name="T12" fmla="*/ 0 w 33"/>
                <a:gd name="T13" fmla="*/ 28 h 40"/>
                <a:gd name="T14" fmla="*/ 21 w 33"/>
                <a:gd name="T15" fmla="*/ 27 h 40"/>
                <a:gd name="T16" fmla="*/ 27 w 33"/>
                <a:gd name="T17" fmla="*/ 9 h 40"/>
                <a:gd name="T18" fmla="*/ 23 w 33"/>
                <a:gd name="T19" fmla="*/ 5 h 40"/>
                <a:gd name="T20" fmla="*/ 11 w 33"/>
                <a:gd name="T21" fmla="*/ 16 h 40"/>
                <a:gd name="T22" fmla="*/ 6 w 33"/>
                <a:gd name="T23" fmla="*/ 31 h 40"/>
                <a:gd name="T24" fmla="*/ 10 w 33"/>
                <a:gd name="T25" fmla="*/ 35 h 40"/>
                <a:gd name="T26" fmla="*/ 21 w 33"/>
                <a:gd name="T2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40">
                  <a:moveTo>
                    <a:pt x="0" y="28"/>
                  </a:moveTo>
                  <a:cubicBezTo>
                    <a:pt x="0" y="20"/>
                    <a:pt x="3" y="12"/>
                    <a:pt x="8" y="6"/>
                  </a:cubicBezTo>
                  <a:cubicBezTo>
                    <a:pt x="12" y="2"/>
                    <a:pt x="16" y="0"/>
                    <a:pt x="22" y="0"/>
                  </a:cubicBezTo>
                  <a:cubicBezTo>
                    <a:pt x="27" y="0"/>
                    <a:pt x="33" y="4"/>
                    <a:pt x="33" y="12"/>
                  </a:cubicBezTo>
                  <a:cubicBezTo>
                    <a:pt x="33" y="18"/>
                    <a:pt x="31" y="28"/>
                    <a:pt x="25" y="34"/>
                  </a:cubicBezTo>
                  <a:cubicBezTo>
                    <a:pt x="22" y="38"/>
                    <a:pt x="17" y="40"/>
                    <a:pt x="11" y="40"/>
                  </a:cubicBezTo>
                  <a:cubicBezTo>
                    <a:pt x="6" y="40"/>
                    <a:pt x="0" y="36"/>
                    <a:pt x="0" y="28"/>
                  </a:cubicBezTo>
                  <a:moveTo>
                    <a:pt x="21" y="27"/>
                  </a:moveTo>
                  <a:cubicBezTo>
                    <a:pt x="24" y="21"/>
                    <a:pt x="27" y="13"/>
                    <a:pt x="27" y="9"/>
                  </a:cubicBezTo>
                  <a:cubicBezTo>
                    <a:pt x="27" y="7"/>
                    <a:pt x="26" y="5"/>
                    <a:pt x="23" y="5"/>
                  </a:cubicBezTo>
                  <a:cubicBezTo>
                    <a:pt x="19" y="5"/>
                    <a:pt x="16" y="8"/>
                    <a:pt x="11" y="16"/>
                  </a:cubicBezTo>
                  <a:cubicBezTo>
                    <a:pt x="8" y="21"/>
                    <a:pt x="6" y="27"/>
                    <a:pt x="6" y="31"/>
                  </a:cubicBezTo>
                  <a:cubicBezTo>
                    <a:pt x="6" y="33"/>
                    <a:pt x="8" y="35"/>
                    <a:pt x="10" y="35"/>
                  </a:cubicBezTo>
                  <a:cubicBezTo>
                    <a:pt x="14" y="35"/>
                    <a:pt x="17" y="33"/>
                    <a:pt x="2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3686" y="654"/>
              <a:ext cx="212" cy="240"/>
            </a:xfrm>
            <a:custGeom>
              <a:avLst/>
              <a:gdLst>
                <a:gd name="T0" fmla="*/ 2 w 36"/>
                <a:gd name="T1" fmla="*/ 40 h 40"/>
                <a:gd name="T2" fmla="*/ 1 w 36"/>
                <a:gd name="T3" fmla="*/ 39 h 40"/>
                <a:gd name="T4" fmla="*/ 6 w 36"/>
                <a:gd name="T5" fmla="*/ 23 h 40"/>
                <a:gd name="T6" fmla="*/ 11 w 36"/>
                <a:gd name="T7" fmla="*/ 7 h 40"/>
                <a:gd name="T8" fmla="*/ 9 w 36"/>
                <a:gd name="T9" fmla="*/ 6 h 40"/>
                <a:gd name="T10" fmla="*/ 2 w 36"/>
                <a:gd name="T11" fmla="*/ 11 h 40"/>
                <a:gd name="T12" fmla="*/ 1 w 36"/>
                <a:gd name="T13" fmla="*/ 12 h 40"/>
                <a:gd name="T14" fmla="*/ 0 w 36"/>
                <a:gd name="T15" fmla="*/ 11 h 40"/>
                <a:gd name="T16" fmla="*/ 0 w 36"/>
                <a:gd name="T17" fmla="*/ 10 h 40"/>
                <a:gd name="T18" fmla="*/ 15 w 36"/>
                <a:gd name="T19" fmla="*/ 0 h 40"/>
                <a:gd name="T20" fmla="*/ 19 w 36"/>
                <a:gd name="T21" fmla="*/ 4 h 40"/>
                <a:gd name="T22" fmla="*/ 15 w 36"/>
                <a:gd name="T23" fmla="*/ 17 h 40"/>
                <a:gd name="T24" fmla="*/ 16 w 36"/>
                <a:gd name="T25" fmla="*/ 17 h 40"/>
                <a:gd name="T26" fmla="*/ 31 w 36"/>
                <a:gd name="T27" fmla="*/ 0 h 40"/>
                <a:gd name="T28" fmla="*/ 36 w 36"/>
                <a:gd name="T29" fmla="*/ 5 h 40"/>
                <a:gd name="T30" fmla="*/ 32 w 36"/>
                <a:gd name="T31" fmla="*/ 10 h 40"/>
                <a:gd name="T32" fmla="*/ 29 w 36"/>
                <a:gd name="T33" fmla="*/ 9 h 40"/>
                <a:gd name="T34" fmla="*/ 26 w 36"/>
                <a:gd name="T35" fmla="*/ 8 h 40"/>
                <a:gd name="T36" fmla="*/ 16 w 36"/>
                <a:gd name="T37" fmla="*/ 22 h 40"/>
                <a:gd name="T38" fmla="*/ 13 w 36"/>
                <a:gd name="T39" fmla="*/ 29 h 40"/>
                <a:gd name="T40" fmla="*/ 9 w 36"/>
                <a:gd name="T41" fmla="*/ 39 h 40"/>
                <a:gd name="T42" fmla="*/ 8 w 36"/>
                <a:gd name="T43" fmla="*/ 40 h 40"/>
                <a:gd name="T44" fmla="*/ 2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2" y="40"/>
                  </a:moveTo>
                  <a:cubicBezTo>
                    <a:pt x="1" y="40"/>
                    <a:pt x="1" y="39"/>
                    <a:pt x="1" y="39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19"/>
                    <a:pt x="11" y="9"/>
                    <a:pt x="11" y="7"/>
                  </a:cubicBezTo>
                  <a:cubicBezTo>
                    <a:pt x="11" y="7"/>
                    <a:pt x="10" y="6"/>
                    <a:pt x="9" y="6"/>
                  </a:cubicBezTo>
                  <a:cubicBezTo>
                    <a:pt x="7" y="6"/>
                    <a:pt x="3" y="9"/>
                    <a:pt x="2" y="11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2" y="7"/>
                    <a:pt x="7" y="0"/>
                    <a:pt x="15" y="0"/>
                  </a:cubicBezTo>
                  <a:cubicBezTo>
                    <a:pt x="18" y="0"/>
                    <a:pt x="19" y="2"/>
                    <a:pt x="19" y="4"/>
                  </a:cubicBezTo>
                  <a:cubicBezTo>
                    <a:pt x="19" y="5"/>
                    <a:pt x="17" y="10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2"/>
                    <a:pt x="25" y="0"/>
                    <a:pt x="31" y="0"/>
                  </a:cubicBezTo>
                  <a:cubicBezTo>
                    <a:pt x="34" y="0"/>
                    <a:pt x="36" y="2"/>
                    <a:pt x="36" y="5"/>
                  </a:cubicBezTo>
                  <a:cubicBezTo>
                    <a:pt x="36" y="8"/>
                    <a:pt x="34" y="10"/>
                    <a:pt x="32" y="10"/>
                  </a:cubicBezTo>
                  <a:cubicBezTo>
                    <a:pt x="31" y="10"/>
                    <a:pt x="30" y="10"/>
                    <a:pt x="29" y="9"/>
                  </a:cubicBezTo>
                  <a:cubicBezTo>
                    <a:pt x="28" y="9"/>
                    <a:pt x="28" y="8"/>
                    <a:pt x="26" y="8"/>
                  </a:cubicBezTo>
                  <a:cubicBezTo>
                    <a:pt x="24" y="8"/>
                    <a:pt x="18" y="16"/>
                    <a:pt x="16" y="22"/>
                  </a:cubicBezTo>
                  <a:cubicBezTo>
                    <a:pt x="15" y="24"/>
                    <a:pt x="14" y="26"/>
                    <a:pt x="13" y="2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40"/>
                    <a:pt x="8" y="40"/>
                  </a:cubicBezTo>
                  <a:lnTo>
                    <a:pt x="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9"/>
            <p:cNvSpPr>
              <a:spLocks noEditPoints="1"/>
            </p:cNvSpPr>
            <p:nvPr userDrawn="1"/>
          </p:nvSpPr>
          <p:spPr bwMode="auto">
            <a:xfrm>
              <a:off x="3821" y="654"/>
              <a:ext cx="312" cy="407"/>
            </a:xfrm>
            <a:custGeom>
              <a:avLst/>
              <a:gdLst>
                <a:gd name="T0" fmla="*/ 0 w 53"/>
                <a:gd name="T1" fmla="*/ 56 h 68"/>
                <a:gd name="T2" fmla="*/ 4 w 53"/>
                <a:gd name="T3" fmla="*/ 49 h 68"/>
                <a:gd name="T4" fmla="*/ 16 w 53"/>
                <a:gd name="T5" fmla="*/ 42 h 68"/>
                <a:gd name="T6" fmla="*/ 12 w 53"/>
                <a:gd name="T7" fmla="*/ 37 h 68"/>
                <a:gd name="T8" fmla="*/ 20 w 53"/>
                <a:gd name="T9" fmla="*/ 30 h 68"/>
                <a:gd name="T10" fmla="*/ 21 w 53"/>
                <a:gd name="T11" fmla="*/ 29 h 68"/>
                <a:gd name="T12" fmla="*/ 13 w 53"/>
                <a:gd name="T13" fmla="*/ 18 h 68"/>
                <a:gd name="T14" fmla="*/ 31 w 53"/>
                <a:gd name="T15" fmla="*/ 0 h 68"/>
                <a:gd name="T16" fmla="*/ 41 w 53"/>
                <a:gd name="T17" fmla="*/ 4 h 68"/>
                <a:gd name="T18" fmla="*/ 49 w 53"/>
                <a:gd name="T19" fmla="*/ 1 h 68"/>
                <a:gd name="T20" fmla="*/ 53 w 53"/>
                <a:gd name="T21" fmla="*/ 5 h 68"/>
                <a:gd name="T22" fmla="*/ 49 w 53"/>
                <a:gd name="T23" fmla="*/ 9 h 68"/>
                <a:gd name="T24" fmla="*/ 46 w 53"/>
                <a:gd name="T25" fmla="*/ 7 h 68"/>
                <a:gd name="T26" fmla="*/ 44 w 53"/>
                <a:gd name="T27" fmla="*/ 6 h 68"/>
                <a:gd name="T28" fmla="*/ 42 w 53"/>
                <a:gd name="T29" fmla="*/ 8 h 68"/>
                <a:gd name="T30" fmla="*/ 43 w 53"/>
                <a:gd name="T31" fmla="*/ 12 h 68"/>
                <a:gd name="T32" fmla="*/ 28 w 53"/>
                <a:gd name="T33" fmla="*/ 30 h 68"/>
                <a:gd name="T34" fmla="*/ 24 w 53"/>
                <a:gd name="T35" fmla="*/ 30 h 68"/>
                <a:gd name="T36" fmla="*/ 20 w 53"/>
                <a:gd name="T37" fmla="*/ 35 h 68"/>
                <a:gd name="T38" fmla="*/ 22 w 53"/>
                <a:gd name="T39" fmla="*/ 37 h 68"/>
                <a:gd name="T40" fmla="*/ 35 w 53"/>
                <a:gd name="T41" fmla="*/ 45 h 68"/>
                <a:gd name="T42" fmla="*/ 42 w 53"/>
                <a:gd name="T43" fmla="*/ 54 h 68"/>
                <a:gd name="T44" fmla="*/ 36 w 53"/>
                <a:gd name="T45" fmla="*/ 64 h 68"/>
                <a:gd name="T46" fmla="*/ 20 w 53"/>
                <a:gd name="T47" fmla="*/ 68 h 68"/>
                <a:gd name="T48" fmla="*/ 0 w 53"/>
                <a:gd name="T49" fmla="*/ 56 h 68"/>
                <a:gd name="T50" fmla="*/ 33 w 53"/>
                <a:gd name="T51" fmla="*/ 58 h 68"/>
                <a:gd name="T52" fmla="*/ 27 w 53"/>
                <a:gd name="T53" fmla="*/ 49 h 68"/>
                <a:gd name="T54" fmla="*/ 18 w 53"/>
                <a:gd name="T55" fmla="*/ 44 h 68"/>
                <a:gd name="T56" fmla="*/ 9 w 53"/>
                <a:gd name="T57" fmla="*/ 54 h 68"/>
                <a:gd name="T58" fmla="*/ 23 w 53"/>
                <a:gd name="T59" fmla="*/ 64 h 68"/>
                <a:gd name="T60" fmla="*/ 33 w 53"/>
                <a:gd name="T61" fmla="*/ 58 h 68"/>
                <a:gd name="T62" fmla="*/ 34 w 53"/>
                <a:gd name="T63" fmla="*/ 9 h 68"/>
                <a:gd name="T64" fmla="*/ 31 w 53"/>
                <a:gd name="T65" fmla="*/ 3 h 68"/>
                <a:gd name="T66" fmla="*/ 26 w 53"/>
                <a:gd name="T67" fmla="*/ 7 h 68"/>
                <a:gd name="T68" fmla="*/ 21 w 53"/>
                <a:gd name="T69" fmla="*/ 21 h 68"/>
                <a:gd name="T70" fmla="*/ 25 w 53"/>
                <a:gd name="T71" fmla="*/ 27 h 68"/>
                <a:gd name="T72" fmla="*/ 34 w 53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68">
                  <a:moveTo>
                    <a:pt x="0" y="56"/>
                  </a:moveTo>
                  <a:cubicBezTo>
                    <a:pt x="0" y="53"/>
                    <a:pt x="1" y="51"/>
                    <a:pt x="4" y="49"/>
                  </a:cubicBezTo>
                  <a:cubicBezTo>
                    <a:pt x="8" y="45"/>
                    <a:pt x="13" y="43"/>
                    <a:pt x="16" y="42"/>
                  </a:cubicBezTo>
                  <a:cubicBezTo>
                    <a:pt x="13" y="40"/>
                    <a:pt x="12" y="38"/>
                    <a:pt x="12" y="37"/>
                  </a:cubicBezTo>
                  <a:cubicBezTo>
                    <a:pt x="12" y="35"/>
                    <a:pt x="15" y="32"/>
                    <a:pt x="20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6" y="28"/>
                    <a:pt x="13" y="25"/>
                    <a:pt x="13" y="18"/>
                  </a:cubicBezTo>
                  <a:cubicBezTo>
                    <a:pt x="13" y="11"/>
                    <a:pt x="20" y="0"/>
                    <a:pt x="31" y="0"/>
                  </a:cubicBezTo>
                  <a:cubicBezTo>
                    <a:pt x="37" y="0"/>
                    <a:pt x="40" y="3"/>
                    <a:pt x="41" y="4"/>
                  </a:cubicBezTo>
                  <a:cubicBezTo>
                    <a:pt x="42" y="3"/>
                    <a:pt x="45" y="1"/>
                    <a:pt x="49" y="1"/>
                  </a:cubicBezTo>
                  <a:cubicBezTo>
                    <a:pt x="52" y="1"/>
                    <a:pt x="53" y="4"/>
                    <a:pt x="53" y="5"/>
                  </a:cubicBezTo>
                  <a:cubicBezTo>
                    <a:pt x="53" y="7"/>
                    <a:pt x="52" y="9"/>
                    <a:pt x="49" y="9"/>
                  </a:cubicBezTo>
                  <a:cubicBezTo>
                    <a:pt x="48" y="9"/>
                    <a:pt x="47" y="8"/>
                    <a:pt x="46" y="7"/>
                  </a:cubicBezTo>
                  <a:cubicBezTo>
                    <a:pt x="46" y="7"/>
                    <a:pt x="45" y="6"/>
                    <a:pt x="44" y="6"/>
                  </a:cubicBezTo>
                  <a:cubicBezTo>
                    <a:pt x="44" y="6"/>
                    <a:pt x="43" y="7"/>
                    <a:pt x="42" y="8"/>
                  </a:cubicBezTo>
                  <a:cubicBezTo>
                    <a:pt x="43" y="9"/>
                    <a:pt x="43" y="11"/>
                    <a:pt x="43" y="12"/>
                  </a:cubicBezTo>
                  <a:cubicBezTo>
                    <a:pt x="43" y="17"/>
                    <a:pt x="39" y="28"/>
                    <a:pt x="28" y="30"/>
                  </a:cubicBezTo>
                  <a:cubicBezTo>
                    <a:pt x="26" y="30"/>
                    <a:pt x="24" y="30"/>
                    <a:pt x="24" y="30"/>
                  </a:cubicBezTo>
                  <a:cubicBezTo>
                    <a:pt x="22" y="31"/>
                    <a:pt x="20" y="33"/>
                    <a:pt x="20" y="35"/>
                  </a:cubicBezTo>
                  <a:cubicBezTo>
                    <a:pt x="20" y="35"/>
                    <a:pt x="21" y="37"/>
                    <a:pt x="22" y="37"/>
                  </a:cubicBezTo>
                  <a:cubicBezTo>
                    <a:pt x="24" y="38"/>
                    <a:pt x="29" y="41"/>
                    <a:pt x="35" y="45"/>
                  </a:cubicBezTo>
                  <a:cubicBezTo>
                    <a:pt x="41" y="48"/>
                    <a:pt x="42" y="51"/>
                    <a:pt x="42" y="54"/>
                  </a:cubicBezTo>
                  <a:cubicBezTo>
                    <a:pt x="42" y="56"/>
                    <a:pt x="41" y="61"/>
                    <a:pt x="36" y="64"/>
                  </a:cubicBezTo>
                  <a:cubicBezTo>
                    <a:pt x="32" y="66"/>
                    <a:pt x="28" y="68"/>
                    <a:pt x="20" y="68"/>
                  </a:cubicBezTo>
                  <a:cubicBezTo>
                    <a:pt x="9" y="68"/>
                    <a:pt x="0" y="62"/>
                    <a:pt x="0" y="56"/>
                  </a:cubicBezTo>
                  <a:moveTo>
                    <a:pt x="33" y="58"/>
                  </a:moveTo>
                  <a:cubicBezTo>
                    <a:pt x="33" y="53"/>
                    <a:pt x="31" y="52"/>
                    <a:pt x="27" y="49"/>
                  </a:cubicBezTo>
                  <a:cubicBezTo>
                    <a:pt x="26" y="49"/>
                    <a:pt x="20" y="45"/>
                    <a:pt x="18" y="44"/>
                  </a:cubicBezTo>
                  <a:cubicBezTo>
                    <a:pt x="13" y="47"/>
                    <a:pt x="9" y="50"/>
                    <a:pt x="9" y="54"/>
                  </a:cubicBezTo>
                  <a:cubicBezTo>
                    <a:pt x="9" y="61"/>
                    <a:pt x="16" y="64"/>
                    <a:pt x="23" y="64"/>
                  </a:cubicBezTo>
                  <a:cubicBezTo>
                    <a:pt x="27" y="64"/>
                    <a:pt x="33" y="62"/>
                    <a:pt x="33" y="58"/>
                  </a:cubicBezTo>
                  <a:moveTo>
                    <a:pt x="34" y="9"/>
                  </a:moveTo>
                  <a:cubicBezTo>
                    <a:pt x="34" y="5"/>
                    <a:pt x="34" y="3"/>
                    <a:pt x="31" y="3"/>
                  </a:cubicBezTo>
                  <a:cubicBezTo>
                    <a:pt x="29" y="3"/>
                    <a:pt x="27" y="4"/>
                    <a:pt x="26" y="7"/>
                  </a:cubicBezTo>
                  <a:cubicBezTo>
                    <a:pt x="22" y="13"/>
                    <a:pt x="21" y="17"/>
                    <a:pt x="21" y="21"/>
                  </a:cubicBezTo>
                  <a:cubicBezTo>
                    <a:pt x="21" y="25"/>
                    <a:pt x="23" y="27"/>
                    <a:pt x="25" y="27"/>
                  </a:cubicBezTo>
                  <a:cubicBezTo>
                    <a:pt x="31" y="27"/>
                    <a:pt x="34" y="16"/>
                    <a:pt x="34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609" y="457"/>
              <a:ext cx="464" cy="443"/>
            </a:xfrm>
            <a:custGeom>
              <a:avLst/>
              <a:gdLst>
                <a:gd name="T0" fmla="*/ 79 w 79"/>
                <a:gd name="T1" fmla="*/ 47 h 74"/>
                <a:gd name="T2" fmla="*/ 39 w 79"/>
                <a:gd name="T3" fmla="*/ 74 h 74"/>
                <a:gd name="T4" fmla="*/ 0 w 79"/>
                <a:gd name="T5" fmla="*/ 36 h 74"/>
                <a:gd name="T6" fmla="*/ 41 w 79"/>
                <a:gd name="T7" fmla="*/ 0 h 74"/>
                <a:gd name="T8" fmla="*/ 78 w 79"/>
                <a:gd name="T9" fmla="*/ 25 h 74"/>
                <a:gd name="T10" fmla="*/ 64 w 79"/>
                <a:gd name="T11" fmla="*/ 25 h 74"/>
                <a:gd name="T12" fmla="*/ 41 w 79"/>
                <a:gd name="T13" fmla="*/ 12 h 74"/>
                <a:gd name="T14" fmla="*/ 14 w 79"/>
                <a:gd name="T15" fmla="*/ 38 h 74"/>
                <a:gd name="T16" fmla="*/ 41 w 79"/>
                <a:gd name="T17" fmla="*/ 62 h 74"/>
                <a:gd name="T18" fmla="*/ 65 w 79"/>
                <a:gd name="T19" fmla="*/ 47 h 74"/>
                <a:gd name="T20" fmla="*/ 79 w 79"/>
                <a:gd name="T21" fmla="*/ 4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74">
                  <a:moveTo>
                    <a:pt x="79" y="47"/>
                  </a:moveTo>
                  <a:cubicBezTo>
                    <a:pt x="78" y="55"/>
                    <a:pt x="72" y="74"/>
                    <a:pt x="39" y="74"/>
                  </a:cubicBezTo>
                  <a:cubicBezTo>
                    <a:pt x="17" y="74"/>
                    <a:pt x="0" y="62"/>
                    <a:pt x="0" y="36"/>
                  </a:cubicBezTo>
                  <a:cubicBezTo>
                    <a:pt x="0" y="16"/>
                    <a:pt x="13" y="0"/>
                    <a:pt x="41" y="0"/>
                  </a:cubicBezTo>
                  <a:cubicBezTo>
                    <a:pt x="72" y="0"/>
                    <a:pt x="77" y="21"/>
                    <a:pt x="78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2"/>
                    <a:pt x="58" y="12"/>
                    <a:pt x="41" y="12"/>
                  </a:cubicBezTo>
                  <a:cubicBezTo>
                    <a:pt x="22" y="12"/>
                    <a:pt x="14" y="23"/>
                    <a:pt x="14" y="38"/>
                  </a:cubicBezTo>
                  <a:cubicBezTo>
                    <a:pt x="14" y="54"/>
                    <a:pt x="25" y="62"/>
                    <a:pt x="41" y="62"/>
                  </a:cubicBezTo>
                  <a:cubicBezTo>
                    <a:pt x="57" y="62"/>
                    <a:pt x="64" y="53"/>
                    <a:pt x="65" y="47"/>
                  </a:cubicBezTo>
                  <a:lnTo>
                    <a:pt x="79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1"/>
            <p:cNvSpPr>
              <a:spLocks noEditPoints="1"/>
            </p:cNvSpPr>
            <p:nvPr userDrawn="1"/>
          </p:nvSpPr>
          <p:spPr bwMode="auto">
            <a:xfrm>
              <a:off x="1126" y="469"/>
              <a:ext cx="428" cy="425"/>
            </a:xfrm>
            <a:custGeom>
              <a:avLst/>
              <a:gdLst>
                <a:gd name="T0" fmla="*/ 0 w 73"/>
                <a:gd name="T1" fmla="*/ 0 h 71"/>
                <a:gd name="T2" fmla="*/ 43 w 73"/>
                <a:gd name="T3" fmla="*/ 0 h 71"/>
                <a:gd name="T4" fmla="*/ 71 w 73"/>
                <a:gd name="T5" fmla="*/ 21 h 71"/>
                <a:gd name="T6" fmla="*/ 52 w 73"/>
                <a:gd name="T7" fmla="*/ 42 h 71"/>
                <a:gd name="T8" fmla="*/ 73 w 73"/>
                <a:gd name="T9" fmla="*/ 71 h 71"/>
                <a:gd name="T10" fmla="*/ 56 w 73"/>
                <a:gd name="T11" fmla="*/ 71 h 71"/>
                <a:gd name="T12" fmla="*/ 36 w 73"/>
                <a:gd name="T13" fmla="*/ 43 h 71"/>
                <a:gd name="T14" fmla="*/ 14 w 73"/>
                <a:gd name="T15" fmla="*/ 43 h 71"/>
                <a:gd name="T16" fmla="*/ 14 w 73"/>
                <a:gd name="T17" fmla="*/ 71 h 71"/>
                <a:gd name="T18" fmla="*/ 0 w 73"/>
                <a:gd name="T19" fmla="*/ 71 h 71"/>
                <a:gd name="T20" fmla="*/ 0 w 73"/>
                <a:gd name="T21" fmla="*/ 0 h 71"/>
                <a:gd name="T22" fmla="*/ 41 w 73"/>
                <a:gd name="T23" fmla="*/ 31 h 71"/>
                <a:gd name="T24" fmla="*/ 58 w 73"/>
                <a:gd name="T25" fmla="*/ 21 h 71"/>
                <a:gd name="T26" fmla="*/ 41 w 73"/>
                <a:gd name="T27" fmla="*/ 11 h 71"/>
                <a:gd name="T28" fmla="*/ 14 w 73"/>
                <a:gd name="T29" fmla="*/ 11 h 71"/>
                <a:gd name="T30" fmla="*/ 14 w 73"/>
                <a:gd name="T31" fmla="*/ 31 h 71"/>
                <a:gd name="T32" fmla="*/ 41 w 73"/>
                <a:gd name="T33" fmla="*/ 3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71">
                  <a:moveTo>
                    <a:pt x="0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59" y="0"/>
                    <a:pt x="71" y="4"/>
                    <a:pt x="71" y="21"/>
                  </a:cubicBezTo>
                  <a:cubicBezTo>
                    <a:pt x="71" y="34"/>
                    <a:pt x="62" y="41"/>
                    <a:pt x="52" y="42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0" y="71"/>
                    <a:pt x="0" y="71"/>
                    <a:pt x="0" y="71"/>
                  </a:cubicBezTo>
                  <a:lnTo>
                    <a:pt x="0" y="0"/>
                  </a:lnTo>
                  <a:close/>
                  <a:moveTo>
                    <a:pt x="41" y="31"/>
                  </a:moveTo>
                  <a:cubicBezTo>
                    <a:pt x="52" y="31"/>
                    <a:pt x="58" y="30"/>
                    <a:pt x="58" y="21"/>
                  </a:cubicBezTo>
                  <a:cubicBezTo>
                    <a:pt x="58" y="13"/>
                    <a:pt x="52" y="11"/>
                    <a:pt x="41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31"/>
                    <a:pt x="14" y="31"/>
                    <a:pt x="14" y="31"/>
                  </a:cubicBezTo>
                  <a:lnTo>
                    <a:pt x="41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2"/>
            <p:cNvSpPr>
              <a:spLocks/>
            </p:cNvSpPr>
            <p:nvPr userDrawn="1"/>
          </p:nvSpPr>
          <p:spPr bwMode="auto">
            <a:xfrm>
              <a:off x="1607" y="469"/>
              <a:ext cx="370" cy="425"/>
            </a:xfrm>
            <a:custGeom>
              <a:avLst/>
              <a:gdLst>
                <a:gd name="T0" fmla="*/ 0 w 370"/>
                <a:gd name="T1" fmla="*/ 0 h 425"/>
                <a:gd name="T2" fmla="*/ 370 w 370"/>
                <a:gd name="T3" fmla="*/ 0 h 425"/>
                <a:gd name="T4" fmla="*/ 370 w 370"/>
                <a:gd name="T5" fmla="*/ 72 h 425"/>
                <a:gd name="T6" fmla="*/ 77 w 370"/>
                <a:gd name="T7" fmla="*/ 72 h 425"/>
                <a:gd name="T8" fmla="*/ 77 w 370"/>
                <a:gd name="T9" fmla="*/ 168 h 425"/>
                <a:gd name="T10" fmla="*/ 329 w 370"/>
                <a:gd name="T11" fmla="*/ 168 h 425"/>
                <a:gd name="T12" fmla="*/ 329 w 370"/>
                <a:gd name="T13" fmla="*/ 239 h 425"/>
                <a:gd name="T14" fmla="*/ 77 w 370"/>
                <a:gd name="T15" fmla="*/ 239 h 425"/>
                <a:gd name="T16" fmla="*/ 77 w 370"/>
                <a:gd name="T17" fmla="*/ 353 h 425"/>
                <a:gd name="T18" fmla="*/ 370 w 370"/>
                <a:gd name="T19" fmla="*/ 353 h 425"/>
                <a:gd name="T20" fmla="*/ 335 w 370"/>
                <a:gd name="T21" fmla="*/ 425 h 425"/>
                <a:gd name="T22" fmla="*/ 0 w 370"/>
                <a:gd name="T23" fmla="*/ 425 h 425"/>
                <a:gd name="T24" fmla="*/ 0 w 370"/>
                <a:gd name="T25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425">
                  <a:moveTo>
                    <a:pt x="0" y="0"/>
                  </a:moveTo>
                  <a:lnTo>
                    <a:pt x="370" y="0"/>
                  </a:lnTo>
                  <a:lnTo>
                    <a:pt x="370" y="72"/>
                  </a:lnTo>
                  <a:lnTo>
                    <a:pt x="77" y="72"/>
                  </a:lnTo>
                  <a:lnTo>
                    <a:pt x="77" y="168"/>
                  </a:lnTo>
                  <a:lnTo>
                    <a:pt x="329" y="168"/>
                  </a:lnTo>
                  <a:lnTo>
                    <a:pt x="329" y="239"/>
                  </a:lnTo>
                  <a:lnTo>
                    <a:pt x="77" y="239"/>
                  </a:lnTo>
                  <a:lnTo>
                    <a:pt x="77" y="353"/>
                  </a:lnTo>
                  <a:lnTo>
                    <a:pt x="370" y="353"/>
                  </a:lnTo>
                  <a:lnTo>
                    <a:pt x="335" y="425"/>
                  </a:lnTo>
                  <a:lnTo>
                    <a:pt x="0" y="4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3"/>
            <p:cNvSpPr>
              <a:spLocks noEditPoints="1"/>
            </p:cNvSpPr>
            <p:nvPr userDrawn="1"/>
          </p:nvSpPr>
          <p:spPr bwMode="auto">
            <a:xfrm>
              <a:off x="1995" y="469"/>
              <a:ext cx="499" cy="425"/>
            </a:xfrm>
            <a:custGeom>
              <a:avLst/>
              <a:gdLst>
                <a:gd name="T0" fmla="*/ 205 w 499"/>
                <a:gd name="T1" fmla="*/ 0 h 425"/>
                <a:gd name="T2" fmla="*/ 294 w 499"/>
                <a:gd name="T3" fmla="*/ 0 h 425"/>
                <a:gd name="T4" fmla="*/ 499 w 499"/>
                <a:gd name="T5" fmla="*/ 425 h 425"/>
                <a:gd name="T6" fmla="*/ 411 w 499"/>
                <a:gd name="T7" fmla="*/ 425 h 425"/>
                <a:gd name="T8" fmla="*/ 370 w 499"/>
                <a:gd name="T9" fmla="*/ 323 h 425"/>
                <a:gd name="T10" fmla="*/ 129 w 499"/>
                <a:gd name="T11" fmla="*/ 323 h 425"/>
                <a:gd name="T12" fmla="*/ 88 w 499"/>
                <a:gd name="T13" fmla="*/ 425 h 425"/>
                <a:gd name="T14" fmla="*/ 0 w 499"/>
                <a:gd name="T15" fmla="*/ 425 h 425"/>
                <a:gd name="T16" fmla="*/ 205 w 499"/>
                <a:gd name="T17" fmla="*/ 0 h 425"/>
                <a:gd name="T18" fmla="*/ 335 w 499"/>
                <a:gd name="T19" fmla="*/ 257 h 425"/>
                <a:gd name="T20" fmla="*/ 247 w 499"/>
                <a:gd name="T21" fmla="*/ 66 h 425"/>
                <a:gd name="T22" fmla="*/ 164 w 499"/>
                <a:gd name="T23" fmla="*/ 257 h 425"/>
                <a:gd name="T24" fmla="*/ 335 w 499"/>
                <a:gd name="T25" fmla="*/ 257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9" h="425">
                  <a:moveTo>
                    <a:pt x="205" y="0"/>
                  </a:moveTo>
                  <a:lnTo>
                    <a:pt x="294" y="0"/>
                  </a:lnTo>
                  <a:lnTo>
                    <a:pt x="499" y="425"/>
                  </a:lnTo>
                  <a:lnTo>
                    <a:pt x="411" y="425"/>
                  </a:lnTo>
                  <a:lnTo>
                    <a:pt x="370" y="323"/>
                  </a:lnTo>
                  <a:lnTo>
                    <a:pt x="129" y="323"/>
                  </a:lnTo>
                  <a:lnTo>
                    <a:pt x="88" y="425"/>
                  </a:lnTo>
                  <a:lnTo>
                    <a:pt x="0" y="425"/>
                  </a:lnTo>
                  <a:lnTo>
                    <a:pt x="205" y="0"/>
                  </a:lnTo>
                  <a:close/>
                  <a:moveTo>
                    <a:pt x="335" y="257"/>
                  </a:moveTo>
                  <a:lnTo>
                    <a:pt x="247" y="66"/>
                  </a:lnTo>
                  <a:lnTo>
                    <a:pt x="164" y="257"/>
                  </a:lnTo>
                  <a:lnTo>
                    <a:pt x="335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4"/>
            <p:cNvSpPr>
              <a:spLocks/>
            </p:cNvSpPr>
            <p:nvPr userDrawn="1"/>
          </p:nvSpPr>
          <p:spPr bwMode="auto">
            <a:xfrm>
              <a:off x="2394" y="469"/>
              <a:ext cx="452" cy="425"/>
            </a:xfrm>
            <a:custGeom>
              <a:avLst/>
              <a:gdLst>
                <a:gd name="T0" fmla="*/ 188 w 452"/>
                <a:gd name="T1" fmla="*/ 72 h 425"/>
                <a:gd name="T2" fmla="*/ 0 w 452"/>
                <a:gd name="T3" fmla="*/ 72 h 425"/>
                <a:gd name="T4" fmla="*/ 0 w 452"/>
                <a:gd name="T5" fmla="*/ 0 h 425"/>
                <a:gd name="T6" fmla="*/ 452 w 452"/>
                <a:gd name="T7" fmla="*/ 0 h 425"/>
                <a:gd name="T8" fmla="*/ 452 w 452"/>
                <a:gd name="T9" fmla="*/ 72 h 425"/>
                <a:gd name="T10" fmla="*/ 270 w 452"/>
                <a:gd name="T11" fmla="*/ 72 h 425"/>
                <a:gd name="T12" fmla="*/ 270 w 452"/>
                <a:gd name="T13" fmla="*/ 425 h 425"/>
                <a:gd name="T14" fmla="*/ 188 w 452"/>
                <a:gd name="T15" fmla="*/ 425 h 425"/>
                <a:gd name="T16" fmla="*/ 188 w 452"/>
                <a:gd name="T17" fmla="*/ 7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425">
                  <a:moveTo>
                    <a:pt x="188" y="72"/>
                  </a:moveTo>
                  <a:lnTo>
                    <a:pt x="0" y="72"/>
                  </a:lnTo>
                  <a:lnTo>
                    <a:pt x="0" y="0"/>
                  </a:lnTo>
                  <a:lnTo>
                    <a:pt x="452" y="0"/>
                  </a:lnTo>
                  <a:lnTo>
                    <a:pt x="452" y="72"/>
                  </a:lnTo>
                  <a:lnTo>
                    <a:pt x="270" y="72"/>
                  </a:lnTo>
                  <a:lnTo>
                    <a:pt x="270" y="425"/>
                  </a:lnTo>
                  <a:lnTo>
                    <a:pt x="188" y="425"/>
                  </a:lnTo>
                  <a:lnTo>
                    <a:pt x="18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5"/>
            <p:cNvSpPr>
              <a:spLocks/>
            </p:cNvSpPr>
            <p:nvPr userDrawn="1"/>
          </p:nvSpPr>
          <p:spPr bwMode="auto">
            <a:xfrm>
              <a:off x="632" y="1001"/>
              <a:ext cx="112" cy="126"/>
            </a:xfrm>
            <a:custGeom>
              <a:avLst/>
              <a:gdLst>
                <a:gd name="T0" fmla="*/ 19 w 19"/>
                <a:gd name="T1" fmla="*/ 16 h 21"/>
                <a:gd name="T2" fmla="*/ 19 w 19"/>
                <a:gd name="T3" fmla="*/ 16 h 21"/>
                <a:gd name="T4" fmla="*/ 11 w 19"/>
                <a:gd name="T5" fmla="*/ 21 h 21"/>
                <a:gd name="T6" fmla="*/ 3 w 19"/>
                <a:gd name="T7" fmla="*/ 19 h 21"/>
                <a:gd name="T8" fmla="*/ 0 w 19"/>
                <a:gd name="T9" fmla="*/ 11 h 21"/>
                <a:gd name="T10" fmla="*/ 3 w 19"/>
                <a:gd name="T11" fmla="*/ 3 h 21"/>
                <a:gd name="T12" fmla="*/ 10 w 19"/>
                <a:gd name="T13" fmla="*/ 0 h 21"/>
                <a:gd name="T14" fmla="*/ 16 w 19"/>
                <a:gd name="T15" fmla="*/ 1 h 21"/>
                <a:gd name="T16" fmla="*/ 17 w 19"/>
                <a:gd name="T17" fmla="*/ 1 h 21"/>
                <a:gd name="T18" fmla="*/ 17 w 19"/>
                <a:gd name="T19" fmla="*/ 1 h 21"/>
                <a:gd name="T20" fmla="*/ 17 w 19"/>
                <a:gd name="T21" fmla="*/ 1 h 21"/>
                <a:gd name="T22" fmla="*/ 18 w 19"/>
                <a:gd name="T23" fmla="*/ 1 h 21"/>
                <a:gd name="T24" fmla="*/ 19 w 19"/>
                <a:gd name="T25" fmla="*/ 7 h 21"/>
                <a:gd name="T26" fmla="*/ 18 w 19"/>
                <a:gd name="T27" fmla="*/ 7 h 21"/>
                <a:gd name="T28" fmla="*/ 18 w 19"/>
                <a:gd name="T29" fmla="*/ 7 h 21"/>
                <a:gd name="T30" fmla="*/ 18 w 19"/>
                <a:gd name="T31" fmla="*/ 7 h 21"/>
                <a:gd name="T32" fmla="*/ 15 w 19"/>
                <a:gd name="T33" fmla="*/ 3 h 21"/>
                <a:gd name="T34" fmla="*/ 10 w 19"/>
                <a:gd name="T35" fmla="*/ 1 h 21"/>
                <a:gd name="T36" fmla="*/ 4 w 19"/>
                <a:gd name="T37" fmla="*/ 10 h 21"/>
                <a:gd name="T38" fmla="*/ 7 w 19"/>
                <a:gd name="T39" fmla="*/ 17 h 21"/>
                <a:gd name="T40" fmla="*/ 11 w 19"/>
                <a:gd name="T41" fmla="*/ 19 h 21"/>
                <a:gd name="T42" fmla="*/ 18 w 19"/>
                <a:gd name="T43" fmla="*/ 16 h 21"/>
                <a:gd name="T44" fmla="*/ 19 w 19"/>
                <a:gd name="T4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1"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7" y="19"/>
                    <a:pt x="15" y="21"/>
                    <a:pt x="11" y="21"/>
                  </a:cubicBezTo>
                  <a:cubicBezTo>
                    <a:pt x="7" y="21"/>
                    <a:pt x="5" y="20"/>
                    <a:pt x="3" y="19"/>
                  </a:cubicBezTo>
                  <a:cubicBezTo>
                    <a:pt x="1" y="17"/>
                    <a:pt x="0" y="13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5" y="1"/>
                    <a:pt x="16" y="1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6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6"/>
                    <a:pt x="17" y="5"/>
                    <a:pt x="15" y="3"/>
                  </a:cubicBezTo>
                  <a:cubicBezTo>
                    <a:pt x="14" y="2"/>
                    <a:pt x="13" y="1"/>
                    <a:pt x="10" y="1"/>
                  </a:cubicBezTo>
                  <a:cubicBezTo>
                    <a:pt x="6" y="1"/>
                    <a:pt x="4" y="5"/>
                    <a:pt x="4" y="10"/>
                  </a:cubicBezTo>
                  <a:cubicBezTo>
                    <a:pt x="4" y="11"/>
                    <a:pt x="4" y="15"/>
                    <a:pt x="7" y="17"/>
                  </a:cubicBezTo>
                  <a:cubicBezTo>
                    <a:pt x="8" y="19"/>
                    <a:pt x="10" y="19"/>
                    <a:pt x="11" y="19"/>
                  </a:cubicBezTo>
                  <a:cubicBezTo>
                    <a:pt x="15" y="19"/>
                    <a:pt x="17" y="18"/>
                    <a:pt x="18" y="16"/>
                  </a:cubicBezTo>
                  <a:cubicBezTo>
                    <a:pt x="18" y="16"/>
                    <a:pt x="19" y="16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6"/>
            <p:cNvSpPr>
              <a:spLocks noEditPoints="1"/>
            </p:cNvSpPr>
            <p:nvPr userDrawn="1"/>
          </p:nvSpPr>
          <p:spPr bwMode="auto">
            <a:xfrm>
              <a:off x="761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6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5 w 11"/>
                <a:gd name="T13" fmla="*/ 13 h 13"/>
                <a:gd name="T14" fmla="*/ 1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0 w 11"/>
                <a:gd name="T23" fmla="*/ 5 h 13"/>
                <a:gd name="T24" fmla="*/ 9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5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6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8" y="13"/>
                    <a:pt x="5" y="13"/>
                  </a:cubicBezTo>
                  <a:cubicBezTo>
                    <a:pt x="3" y="13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2" y="1"/>
                    <a:pt x="3" y="0"/>
                    <a:pt x="6" y="0"/>
                  </a:cubicBezTo>
                  <a:cubicBezTo>
                    <a:pt x="9" y="0"/>
                    <a:pt x="10" y="4"/>
                    <a:pt x="10" y="5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5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7"/>
            <p:cNvSpPr>
              <a:spLocks/>
            </p:cNvSpPr>
            <p:nvPr userDrawn="1"/>
          </p:nvSpPr>
          <p:spPr bwMode="auto">
            <a:xfrm>
              <a:off x="826" y="1049"/>
              <a:ext cx="88" cy="78"/>
            </a:xfrm>
            <a:custGeom>
              <a:avLst/>
              <a:gdLst>
                <a:gd name="T0" fmla="*/ 4 w 15"/>
                <a:gd name="T1" fmla="*/ 1 h 13"/>
                <a:gd name="T2" fmla="*/ 4 w 15"/>
                <a:gd name="T3" fmla="*/ 0 h 13"/>
                <a:gd name="T4" fmla="*/ 5 w 15"/>
                <a:gd name="T5" fmla="*/ 1 h 13"/>
                <a:gd name="T6" fmla="*/ 5 w 15"/>
                <a:gd name="T7" fmla="*/ 2 h 13"/>
                <a:gd name="T8" fmla="*/ 5 w 15"/>
                <a:gd name="T9" fmla="*/ 2 h 13"/>
                <a:gd name="T10" fmla="*/ 7 w 15"/>
                <a:gd name="T11" fmla="*/ 1 h 13"/>
                <a:gd name="T12" fmla="*/ 9 w 15"/>
                <a:gd name="T13" fmla="*/ 0 h 13"/>
                <a:gd name="T14" fmla="*/ 11 w 15"/>
                <a:gd name="T15" fmla="*/ 1 h 13"/>
                <a:gd name="T16" fmla="*/ 13 w 15"/>
                <a:gd name="T17" fmla="*/ 4 h 13"/>
                <a:gd name="T18" fmla="*/ 13 w 15"/>
                <a:gd name="T19" fmla="*/ 8 h 13"/>
                <a:gd name="T20" fmla="*/ 13 w 15"/>
                <a:gd name="T21" fmla="*/ 11 h 13"/>
                <a:gd name="T22" fmla="*/ 14 w 15"/>
                <a:gd name="T23" fmla="*/ 12 h 13"/>
                <a:gd name="T24" fmla="*/ 15 w 15"/>
                <a:gd name="T25" fmla="*/ 12 h 13"/>
                <a:gd name="T26" fmla="*/ 15 w 15"/>
                <a:gd name="T27" fmla="*/ 12 h 13"/>
                <a:gd name="T28" fmla="*/ 15 w 15"/>
                <a:gd name="T29" fmla="*/ 13 h 13"/>
                <a:gd name="T30" fmla="*/ 15 w 15"/>
                <a:gd name="T31" fmla="*/ 13 h 13"/>
                <a:gd name="T32" fmla="*/ 12 w 15"/>
                <a:gd name="T33" fmla="*/ 13 h 13"/>
                <a:gd name="T34" fmla="*/ 9 w 15"/>
                <a:gd name="T35" fmla="*/ 13 h 13"/>
                <a:gd name="T36" fmla="*/ 8 w 15"/>
                <a:gd name="T37" fmla="*/ 13 h 13"/>
                <a:gd name="T38" fmla="*/ 8 w 15"/>
                <a:gd name="T39" fmla="*/ 12 h 13"/>
                <a:gd name="T40" fmla="*/ 9 w 15"/>
                <a:gd name="T41" fmla="*/ 12 h 13"/>
                <a:gd name="T42" fmla="*/ 9 w 15"/>
                <a:gd name="T43" fmla="*/ 12 h 13"/>
                <a:gd name="T44" fmla="*/ 10 w 15"/>
                <a:gd name="T45" fmla="*/ 11 h 13"/>
                <a:gd name="T46" fmla="*/ 10 w 15"/>
                <a:gd name="T47" fmla="*/ 8 h 13"/>
                <a:gd name="T48" fmla="*/ 10 w 15"/>
                <a:gd name="T49" fmla="*/ 5 h 13"/>
                <a:gd name="T50" fmla="*/ 9 w 15"/>
                <a:gd name="T51" fmla="*/ 3 h 13"/>
                <a:gd name="T52" fmla="*/ 8 w 15"/>
                <a:gd name="T53" fmla="*/ 2 h 13"/>
                <a:gd name="T54" fmla="*/ 6 w 15"/>
                <a:gd name="T55" fmla="*/ 3 h 13"/>
                <a:gd name="T56" fmla="*/ 5 w 15"/>
                <a:gd name="T57" fmla="*/ 5 h 13"/>
                <a:gd name="T58" fmla="*/ 5 w 15"/>
                <a:gd name="T59" fmla="*/ 11 h 13"/>
                <a:gd name="T60" fmla="*/ 6 w 15"/>
                <a:gd name="T61" fmla="*/ 12 h 13"/>
                <a:gd name="T62" fmla="*/ 6 w 15"/>
                <a:gd name="T63" fmla="*/ 12 h 13"/>
                <a:gd name="T64" fmla="*/ 6 w 15"/>
                <a:gd name="T65" fmla="*/ 12 h 13"/>
                <a:gd name="T66" fmla="*/ 6 w 15"/>
                <a:gd name="T67" fmla="*/ 13 h 13"/>
                <a:gd name="T68" fmla="*/ 6 w 15"/>
                <a:gd name="T69" fmla="*/ 13 h 13"/>
                <a:gd name="T70" fmla="*/ 4 w 15"/>
                <a:gd name="T71" fmla="*/ 13 h 13"/>
                <a:gd name="T72" fmla="*/ 1 w 15"/>
                <a:gd name="T73" fmla="*/ 13 h 13"/>
                <a:gd name="T74" fmla="*/ 1 w 15"/>
                <a:gd name="T75" fmla="*/ 13 h 13"/>
                <a:gd name="T76" fmla="*/ 1 w 15"/>
                <a:gd name="T77" fmla="*/ 12 h 13"/>
                <a:gd name="T78" fmla="*/ 1 w 15"/>
                <a:gd name="T79" fmla="*/ 12 h 13"/>
                <a:gd name="T80" fmla="*/ 1 w 15"/>
                <a:gd name="T81" fmla="*/ 12 h 13"/>
                <a:gd name="T82" fmla="*/ 2 w 15"/>
                <a:gd name="T83" fmla="*/ 11 h 13"/>
                <a:gd name="T84" fmla="*/ 2 w 15"/>
                <a:gd name="T85" fmla="*/ 5 h 13"/>
                <a:gd name="T86" fmla="*/ 1 w 15"/>
                <a:gd name="T87" fmla="*/ 3 h 13"/>
                <a:gd name="T88" fmla="*/ 1 w 15"/>
                <a:gd name="T89" fmla="*/ 3 h 13"/>
                <a:gd name="T90" fmla="*/ 0 w 15"/>
                <a:gd name="T91" fmla="*/ 3 h 13"/>
                <a:gd name="T92" fmla="*/ 0 w 15"/>
                <a:gd name="T93" fmla="*/ 3 h 13"/>
                <a:gd name="T94" fmla="*/ 1 w 15"/>
                <a:gd name="T95" fmla="*/ 2 h 13"/>
                <a:gd name="T96" fmla="*/ 4 w 15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13">
                  <a:moveTo>
                    <a:pt x="4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4" y="13"/>
                    <a:pt x="12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0"/>
                    <a:pt x="10" y="10"/>
                    <a:pt x="10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5" y="13"/>
                    <a:pt x="4" y="13"/>
                  </a:cubicBez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8"/>
            <p:cNvSpPr>
              <a:spLocks/>
            </p:cNvSpPr>
            <p:nvPr userDrawn="1"/>
          </p:nvSpPr>
          <p:spPr bwMode="auto">
            <a:xfrm>
              <a:off x="920" y="1037"/>
              <a:ext cx="53" cy="90"/>
            </a:xfrm>
            <a:custGeom>
              <a:avLst/>
              <a:gdLst>
                <a:gd name="T0" fmla="*/ 0 w 9"/>
                <a:gd name="T1" fmla="*/ 4 h 15"/>
                <a:gd name="T2" fmla="*/ 0 w 9"/>
                <a:gd name="T3" fmla="*/ 4 h 15"/>
                <a:gd name="T4" fmla="*/ 0 w 9"/>
                <a:gd name="T5" fmla="*/ 3 h 15"/>
                <a:gd name="T6" fmla="*/ 4 w 9"/>
                <a:gd name="T7" fmla="*/ 0 h 15"/>
                <a:gd name="T8" fmla="*/ 5 w 9"/>
                <a:gd name="T9" fmla="*/ 0 h 15"/>
                <a:gd name="T10" fmla="*/ 5 w 9"/>
                <a:gd name="T11" fmla="*/ 0 h 15"/>
                <a:gd name="T12" fmla="*/ 5 w 9"/>
                <a:gd name="T13" fmla="*/ 3 h 15"/>
                <a:gd name="T14" fmla="*/ 9 w 9"/>
                <a:gd name="T15" fmla="*/ 3 h 15"/>
                <a:gd name="T16" fmla="*/ 9 w 9"/>
                <a:gd name="T17" fmla="*/ 3 h 15"/>
                <a:gd name="T18" fmla="*/ 9 w 9"/>
                <a:gd name="T19" fmla="*/ 4 h 15"/>
                <a:gd name="T20" fmla="*/ 8 w 9"/>
                <a:gd name="T21" fmla="*/ 4 h 15"/>
                <a:gd name="T22" fmla="*/ 5 w 9"/>
                <a:gd name="T23" fmla="*/ 4 h 15"/>
                <a:gd name="T24" fmla="*/ 5 w 9"/>
                <a:gd name="T25" fmla="*/ 8 h 15"/>
                <a:gd name="T26" fmla="*/ 5 w 9"/>
                <a:gd name="T27" fmla="*/ 11 h 15"/>
                <a:gd name="T28" fmla="*/ 6 w 9"/>
                <a:gd name="T29" fmla="*/ 14 h 15"/>
                <a:gd name="T30" fmla="*/ 8 w 9"/>
                <a:gd name="T31" fmla="*/ 13 h 15"/>
                <a:gd name="T32" fmla="*/ 8 w 9"/>
                <a:gd name="T33" fmla="*/ 13 h 15"/>
                <a:gd name="T34" fmla="*/ 8 w 9"/>
                <a:gd name="T35" fmla="*/ 14 h 15"/>
                <a:gd name="T36" fmla="*/ 8 w 9"/>
                <a:gd name="T37" fmla="*/ 14 h 15"/>
                <a:gd name="T38" fmla="*/ 5 w 9"/>
                <a:gd name="T39" fmla="*/ 15 h 15"/>
                <a:gd name="T40" fmla="*/ 2 w 9"/>
                <a:gd name="T41" fmla="*/ 13 h 15"/>
                <a:gd name="T42" fmla="*/ 2 w 9"/>
                <a:gd name="T43" fmla="*/ 8 h 15"/>
                <a:gd name="T44" fmla="*/ 2 w 9"/>
                <a:gd name="T45" fmla="*/ 4 h 15"/>
                <a:gd name="T46" fmla="*/ 0 w 9"/>
                <a:gd name="T4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15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3"/>
                    <a:pt x="4" y="1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4"/>
                    <a:pt x="6" y="14"/>
                  </a:cubicBezTo>
                  <a:cubicBezTo>
                    <a:pt x="7" y="14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5" y="15"/>
                  </a:cubicBezTo>
                  <a:cubicBezTo>
                    <a:pt x="3" y="15"/>
                    <a:pt x="2" y="14"/>
                    <a:pt x="2" y="13"/>
                  </a:cubicBezTo>
                  <a:cubicBezTo>
                    <a:pt x="2" y="12"/>
                    <a:pt x="2" y="9"/>
                    <a:pt x="2" y="8"/>
                  </a:cubicBezTo>
                  <a:cubicBezTo>
                    <a:pt x="2" y="4"/>
                    <a:pt x="2" y="4"/>
                    <a:pt x="2" y="4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979" y="1049"/>
              <a:ext cx="64" cy="78"/>
            </a:xfrm>
            <a:custGeom>
              <a:avLst/>
              <a:gdLst>
                <a:gd name="T0" fmla="*/ 3 w 11"/>
                <a:gd name="T1" fmla="*/ 6 h 13"/>
                <a:gd name="T2" fmla="*/ 6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5 w 11"/>
                <a:gd name="T13" fmla="*/ 13 h 13"/>
                <a:gd name="T14" fmla="*/ 1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0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5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6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9" y="0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5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0"/>
            <p:cNvSpPr>
              <a:spLocks/>
            </p:cNvSpPr>
            <p:nvPr userDrawn="1"/>
          </p:nvSpPr>
          <p:spPr bwMode="auto">
            <a:xfrm>
              <a:off x="1049" y="1049"/>
              <a:ext cx="59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0 w 10"/>
                <a:gd name="T5" fmla="*/ 3 h 13"/>
                <a:gd name="T6" fmla="*/ 0 w 10"/>
                <a:gd name="T7" fmla="*/ 3 h 13"/>
                <a:gd name="T8" fmla="*/ 0 w 10"/>
                <a:gd name="T9" fmla="*/ 3 h 13"/>
                <a:gd name="T10" fmla="*/ 0 w 10"/>
                <a:gd name="T11" fmla="*/ 2 h 13"/>
                <a:gd name="T12" fmla="*/ 4 w 10"/>
                <a:gd name="T13" fmla="*/ 1 h 13"/>
                <a:gd name="T14" fmla="*/ 4 w 10"/>
                <a:gd name="T15" fmla="*/ 0 h 13"/>
                <a:gd name="T16" fmla="*/ 4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8 w 10"/>
                <a:gd name="T23" fmla="*/ 0 h 13"/>
                <a:gd name="T24" fmla="*/ 10 w 10"/>
                <a:gd name="T25" fmla="*/ 2 h 13"/>
                <a:gd name="T26" fmla="*/ 8 w 10"/>
                <a:gd name="T27" fmla="*/ 3 h 13"/>
                <a:gd name="T28" fmla="*/ 7 w 10"/>
                <a:gd name="T29" fmla="*/ 3 h 13"/>
                <a:gd name="T30" fmla="*/ 6 w 10"/>
                <a:gd name="T31" fmla="*/ 3 h 13"/>
                <a:gd name="T32" fmla="*/ 5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7 w 10"/>
                <a:gd name="T41" fmla="*/ 12 h 13"/>
                <a:gd name="T42" fmla="*/ 7 w 10"/>
                <a:gd name="T43" fmla="*/ 12 h 13"/>
                <a:gd name="T44" fmla="*/ 7 w 10"/>
                <a:gd name="T45" fmla="*/ 13 h 13"/>
                <a:gd name="T46" fmla="*/ 7 w 10"/>
                <a:gd name="T47" fmla="*/ 13 h 13"/>
                <a:gd name="T48" fmla="*/ 3 w 10"/>
                <a:gd name="T49" fmla="*/ 13 h 13"/>
                <a:gd name="T50" fmla="*/ 0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0 w 10"/>
                <a:gd name="T57" fmla="*/ 12 h 13"/>
                <a:gd name="T58" fmla="*/ 1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5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auto">
            <a:xfrm>
              <a:off x="1108" y="1007"/>
              <a:ext cx="123" cy="168"/>
            </a:xfrm>
            <a:custGeom>
              <a:avLst/>
              <a:gdLst>
                <a:gd name="T0" fmla="*/ 16 w 21"/>
                <a:gd name="T1" fmla="*/ 8 h 28"/>
                <a:gd name="T2" fmla="*/ 16 w 21"/>
                <a:gd name="T3" fmla="*/ 9 h 28"/>
                <a:gd name="T4" fmla="*/ 16 w 21"/>
                <a:gd name="T5" fmla="*/ 10 h 28"/>
                <a:gd name="T6" fmla="*/ 15 w 21"/>
                <a:gd name="T7" fmla="*/ 10 h 28"/>
                <a:gd name="T8" fmla="*/ 12 w 21"/>
                <a:gd name="T9" fmla="*/ 10 h 28"/>
                <a:gd name="T10" fmla="*/ 9 w 21"/>
                <a:gd name="T11" fmla="*/ 20 h 28"/>
                <a:gd name="T12" fmla="*/ 2 w 21"/>
                <a:gd name="T13" fmla="*/ 28 h 28"/>
                <a:gd name="T14" fmla="*/ 0 w 21"/>
                <a:gd name="T15" fmla="*/ 27 h 28"/>
                <a:gd name="T16" fmla="*/ 1 w 21"/>
                <a:gd name="T17" fmla="*/ 25 h 28"/>
                <a:gd name="T18" fmla="*/ 2 w 21"/>
                <a:gd name="T19" fmla="*/ 27 h 28"/>
                <a:gd name="T20" fmla="*/ 3 w 21"/>
                <a:gd name="T21" fmla="*/ 27 h 28"/>
                <a:gd name="T22" fmla="*/ 7 w 21"/>
                <a:gd name="T23" fmla="*/ 19 h 28"/>
                <a:gd name="T24" fmla="*/ 10 w 21"/>
                <a:gd name="T25" fmla="*/ 10 h 28"/>
                <a:gd name="T26" fmla="*/ 7 w 21"/>
                <a:gd name="T27" fmla="*/ 10 h 28"/>
                <a:gd name="T28" fmla="*/ 7 w 21"/>
                <a:gd name="T29" fmla="*/ 9 h 28"/>
                <a:gd name="T30" fmla="*/ 7 w 21"/>
                <a:gd name="T31" fmla="*/ 9 h 28"/>
                <a:gd name="T32" fmla="*/ 7 w 21"/>
                <a:gd name="T33" fmla="*/ 8 h 28"/>
                <a:gd name="T34" fmla="*/ 10 w 21"/>
                <a:gd name="T35" fmla="*/ 8 h 28"/>
                <a:gd name="T36" fmla="*/ 13 w 21"/>
                <a:gd name="T37" fmla="*/ 2 h 28"/>
                <a:gd name="T38" fmla="*/ 17 w 21"/>
                <a:gd name="T39" fmla="*/ 0 h 28"/>
                <a:gd name="T40" fmla="*/ 21 w 21"/>
                <a:gd name="T41" fmla="*/ 2 h 28"/>
                <a:gd name="T42" fmla="*/ 19 w 21"/>
                <a:gd name="T43" fmla="*/ 3 h 28"/>
                <a:gd name="T44" fmla="*/ 18 w 21"/>
                <a:gd name="T45" fmla="*/ 2 h 28"/>
                <a:gd name="T46" fmla="*/ 17 w 21"/>
                <a:gd name="T47" fmla="*/ 1 h 28"/>
                <a:gd name="T48" fmla="*/ 13 w 21"/>
                <a:gd name="T49" fmla="*/ 8 h 28"/>
                <a:gd name="T50" fmla="*/ 16 w 21"/>
                <a:gd name="T51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28">
                  <a:moveTo>
                    <a:pt x="16" y="8"/>
                  </a:moveTo>
                  <a:cubicBezTo>
                    <a:pt x="16" y="8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2"/>
                    <a:pt x="10" y="17"/>
                    <a:pt x="9" y="20"/>
                  </a:cubicBezTo>
                  <a:cubicBezTo>
                    <a:pt x="8" y="25"/>
                    <a:pt x="5" y="28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ubicBezTo>
                    <a:pt x="0" y="26"/>
                    <a:pt x="0" y="25"/>
                    <a:pt x="1" y="25"/>
                  </a:cubicBezTo>
                  <a:cubicBezTo>
                    <a:pt x="2" y="25"/>
                    <a:pt x="2" y="26"/>
                    <a:pt x="2" y="27"/>
                  </a:cubicBezTo>
                  <a:cubicBezTo>
                    <a:pt x="2" y="27"/>
                    <a:pt x="3" y="27"/>
                    <a:pt x="3" y="27"/>
                  </a:cubicBezTo>
                  <a:cubicBezTo>
                    <a:pt x="4" y="27"/>
                    <a:pt x="6" y="25"/>
                    <a:pt x="7" y="1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6"/>
                    <a:pt x="11" y="4"/>
                    <a:pt x="13" y="2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3"/>
                    <a:pt x="20" y="3"/>
                    <a:pt x="19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7" y="1"/>
                    <a:pt x="17" y="1"/>
                  </a:cubicBezTo>
                  <a:cubicBezTo>
                    <a:pt x="14" y="1"/>
                    <a:pt x="13" y="5"/>
                    <a:pt x="13" y="8"/>
                  </a:cubicBezTo>
                  <a:lnTo>
                    <a:pt x="1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1196" y="1055"/>
              <a:ext cx="59" cy="72"/>
            </a:xfrm>
            <a:custGeom>
              <a:avLst/>
              <a:gdLst>
                <a:gd name="T0" fmla="*/ 0 w 10"/>
                <a:gd name="T1" fmla="*/ 8 h 12"/>
                <a:gd name="T2" fmla="*/ 3 w 10"/>
                <a:gd name="T3" fmla="*/ 2 h 12"/>
                <a:gd name="T4" fmla="*/ 7 w 10"/>
                <a:gd name="T5" fmla="*/ 0 h 12"/>
                <a:gd name="T6" fmla="*/ 10 w 10"/>
                <a:gd name="T7" fmla="*/ 3 h 12"/>
                <a:gd name="T8" fmla="*/ 8 w 10"/>
                <a:gd name="T9" fmla="*/ 10 h 12"/>
                <a:gd name="T10" fmla="*/ 4 w 10"/>
                <a:gd name="T11" fmla="*/ 12 h 12"/>
                <a:gd name="T12" fmla="*/ 0 w 10"/>
                <a:gd name="T13" fmla="*/ 8 h 12"/>
                <a:gd name="T14" fmla="*/ 7 w 10"/>
                <a:gd name="T15" fmla="*/ 8 h 12"/>
                <a:gd name="T16" fmla="*/ 9 w 10"/>
                <a:gd name="T17" fmla="*/ 3 h 12"/>
                <a:gd name="T18" fmla="*/ 7 w 10"/>
                <a:gd name="T19" fmla="*/ 1 h 12"/>
                <a:gd name="T20" fmla="*/ 4 w 10"/>
                <a:gd name="T21" fmla="*/ 5 h 12"/>
                <a:gd name="T22" fmla="*/ 2 w 10"/>
                <a:gd name="T23" fmla="*/ 9 h 12"/>
                <a:gd name="T24" fmla="*/ 3 w 10"/>
                <a:gd name="T25" fmla="*/ 11 h 12"/>
                <a:gd name="T26" fmla="*/ 7 w 10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2">
                  <a:moveTo>
                    <a:pt x="0" y="8"/>
                  </a:moveTo>
                  <a:cubicBezTo>
                    <a:pt x="0" y="6"/>
                    <a:pt x="1" y="3"/>
                    <a:pt x="3" y="2"/>
                  </a:cubicBezTo>
                  <a:cubicBezTo>
                    <a:pt x="4" y="0"/>
                    <a:pt x="5" y="0"/>
                    <a:pt x="7" y="0"/>
                  </a:cubicBezTo>
                  <a:cubicBezTo>
                    <a:pt x="9" y="0"/>
                    <a:pt x="10" y="1"/>
                    <a:pt x="10" y="3"/>
                  </a:cubicBezTo>
                  <a:cubicBezTo>
                    <a:pt x="10" y="5"/>
                    <a:pt x="10" y="8"/>
                    <a:pt x="8" y="10"/>
                  </a:cubicBezTo>
                  <a:cubicBezTo>
                    <a:pt x="7" y="11"/>
                    <a:pt x="6" y="12"/>
                    <a:pt x="4" y="12"/>
                  </a:cubicBezTo>
                  <a:cubicBezTo>
                    <a:pt x="2" y="12"/>
                    <a:pt x="0" y="11"/>
                    <a:pt x="0" y="8"/>
                  </a:cubicBezTo>
                  <a:moveTo>
                    <a:pt x="7" y="8"/>
                  </a:moveTo>
                  <a:cubicBezTo>
                    <a:pt x="8" y="6"/>
                    <a:pt x="9" y="4"/>
                    <a:pt x="9" y="3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1"/>
                    <a:pt x="5" y="2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2" y="10"/>
                    <a:pt x="3" y="11"/>
                    <a:pt x="3" y="11"/>
                  </a:cubicBezTo>
                  <a:cubicBezTo>
                    <a:pt x="5" y="11"/>
                    <a:pt x="6" y="10"/>
                    <a:pt x="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1267" y="1055"/>
              <a:ext cx="64" cy="72"/>
            </a:xfrm>
            <a:custGeom>
              <a:avLst/>
              <a:gdLst>
                <a:gd name="T0" fmla="*/ 1 w 11"/>
                <a:gd name="T1" fmla="*/ 12 h 12"/>
                <a:gd name="T2" fmla="*/ 0 w 11"/>
                <a:gd name="T3" fmla="*/ 12 h 12"/>
                <a:gd name="T4" fmla="*/ 2 w 11"/>
                <a:gd name="T5" fmla="*/ 7 h 12"/>
                <a:gd name="T6" fmla="*/ 3 w 11"/>
                <a:gd name="T7" fmla="*/ 2 h 12"/>
                <a:gd name="T8" fmla="*/ 3 w 11"/>
                <a:gd name="T9" fmla="*/ 2 h 12"/>
                <a:gd name="T10" fmla="*/ 1 w 11"/>
                <a:gd name="T11" fmla="*/ 3 h 12"/>
                <a:gd name="T12" fmla="*/ 0 w 11"/>
                <a:gd name="T13" fmla="*/ 3 h 12"/>
                <a:gd name="T14" fmla="*/ 0 w 11"/>
                <a:gd name="T15" fmla="*/ 3 h 12"/>
                <a:gd name="T16" fmla="*/ 0 w 11"/>
                <a:gd name="T17" fmla="*/ 3 h 12"/>
                <a:gd name="T18" fmla="*/ 5 w 11"/>
                <a:gd name="T19" fmla="*/ 0 h 12"/>
                <a:gd name="T20" fmla="*/ 6 w 11"/>
                <a:gd name="T21" fmla="*/ 1 h 12"/>
                <a:gd name="T22" fmla="*/ 5 w 11"/>
                <a:gd name="T23" fmla="*/ 5 h 12"/>
                <a:gd name="T24" fmla="*/ 5 w 11"/>
                <a:gd name="T25" fmla="*/ 5 h 12"/>
                <a:gd name="T26" fmla="*/ 9 w 11"/>
                <a:gd name="T27" fmla="*/ 0 h 12"/>
                <a:gd name="T28" fmla="*/ 11 w 11"/>
                <a:gd name="T29" fmla="*/ 1 h 12"/>
                <a:gd name="T30" fmla="*/ 10 w 11"/>
                <a:gd name="T31" fmla="*/ 3 h 12"/>
                <a:gd name="T32" fmla="*/ 9 w 11"/>
                <a:gd name="T33" fmla="*/ 3 h 12"/>
                <a:gd name="T34" fmla="*/ 8 w 11"/>
                <a:gd name="T35" fmla="*/ 2 h 12"/>
                <a:gd name="T36" fmla="*/ 5 w 11"/>
                <a:gd name="T37" fmla="*/ 6 h 12"/>
                <a:gd name="T38" fmla="*/ 4 w 11"/>
                <a:gd name="T39" fmla="*/ 9 h 12"/>
                <a:gd name="T40" fmla="*/ 3 w 11"/>
                <a:gd name="T41" fmla="*/ 12 h 12"/>
                <a:gd name="T42" fmla="*/ 3 w 11"/>
                <a:gd name="T43" fmla="*/ 12 h 12"/>
                <a:gd name="T44" fmla="*/ 1 w 11"/>
                <a:gd name="T4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12">
                  <a:moveTo>
                    <a:pt x="1" y="12"/>
                  </a:moveTo>
                  <a:cubicBezTo>
                    <a:pt x="1" y="12"/>
                    <a:pt x="0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3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6" y="1"/>
                    <a:pt x="5" y="3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3"/>
                    <a:pt x="8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5"/>
                    <a:pt x="5" y="6"/>
                  </a:cubicBezTo>
                  <a:cubicBezTo>
                    <a:pt x="5" y="7"/>
                    <a:pt x="4" y="8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1366" y="1001"/>
              <a:ext cx="118" cy="126"/>
            </a:xfrm>
            <a:custGeom>
              <a:avLst/>
              <a:gdLst>
                <a:gd name="T0" fmla="*/ 6 w 20"/>
                <a:gd name="T1" fmla="*/ 13 h 21"/>
                <a:gd name="T2" fmla="*/ 6 w 20"/>
                <a:gd name="T3" fmla="*/ 19 h 21"/>
                <a:gd name="T4" fmla="*/ 7 w 20"/>
                <a:gd name="T5" fmla="*/ 20 h 21"/>
                <a:gd name="T6" fmla="*/ 8 w 20"/>
                <a:gd name="T7" fmla="*/ 20 h 21"/>
                <a:gd name="T8" fmla="*/ 8 w 20"/>
                <a:gd name="T9" fmla="*/ 20 h 21"/>
                <a:gd name="T10" fmla="*/ 8 w 20"/>
                <a:gd name="T11" fmla="*/ 21 h 21"/>
                <a:gd name="T12" fmla="*/ 8 w 20"/>
                <a:gd name="T13" fmla="*/ 21 h 21"/>
                <a:gd name="T14" fmla="*/ 4 w 20"/>
                <a:gd name="T15" fmla="*/ 21 h 21"/>
                <a:gd name="T16" fmla="*/ 0 w 20"/>
                <a:gd name="T17" fmla="*/ 21 h 21"/>
                <a:gd name="T18" fmla="*/ 0 w 20"/>
                <a:gd name="T19" fmla="*/ 21 h 21"/>
                <a:gd name="T20" fmla="*/ 0 w 20"/>
                <a:gd name="T21" fmla="*/ 20 h 21"/>
                <a:gd name="T22" fmla="*/ 0 w 20"/>
                <a:gd name="T23" fmla="*/ 20 h 21"/>
                <a:gd name="T24" fmla="*/ 1 w 20"/>
                <a:gd name="T25" fmla="*/ 20 h 21"/>
                <a:gd name="T26" fmla="*/ 2 w 20"/>
                <a:gd name="T27" fmla="*/ 19 h 21"/>
                <a:gd name="T28" fmla="*/ 3 w 20"/>
                <a:gd name="T29" fmla="*/ 11 h 21"/>
                <a:gd name="T30" fmla="*/ 3 w 20"/>
                <a:gd name="T31" fmla="*/ 3 h 21"/>
                <a:gd name="T32" fmla="*/ 2 w 20"/>
                <a:gd name="T33" fmla="*/ 2 h 21"/>
                <a:gd name="T34" fmla="*/ 0 w 20"/>
                <a:gd name="T35" fmla="*/ 2 h 21"/>
                <a:gd name="T36" fmla="*/ 0 w 20"/>
                <a:gd name="T37" fmla="*/ 1 h 21"/>
                <a:gd name="T38" fmla="*/ 0 w 20"/>
                <a:gd name="T39" fmla="*/ 1 h 21"/>
                <a:gd name="T40" fmla="*/ 0 w 20"/>
                <a:gd name="T41" fmla="*/ 0 h 21"/>
                <a:gd name="T42" fmla="*/ 4 w 20"/>
                <a:gd name="T43" fmla="*/ 0 h 21"/>
                <a:gd name="T44" fmla="*/ 10 w 20"/>
                <a:gd name="T45" fmla="*/ 0 h 21"/>
                <a:gd name="T46" fmla="*/ 15 w 20"/>
                <a:gd name="T47" fmla="*/ 2 h 21"/>
                <a:gd name="T48" fmla="*/ 16 w 20"/>
                <a:gd name="T49" fmla="*/ 5 h 21"/>
                <a:gd name="T50" fmla="*/ 11 w 20"/>
                <a:gd name="T51" fmla="*/ 11 h 21"/>
                <a:gd name="T52" fmla="*/ 11 w 20"/>
                <a:gd name="T53" fmla="*/ 11 h 21"/>
                <a:gd name="T54" fmla="*/ 13 w 20"/>
                <a:gd name="T55" fmla="*/ 12 h 21"/>
                <a:gd name="T56" fmla="*/ 15 w 20"/>
                <a:gd name="T57" fmla="*/ 16 h 21"/>
                <a:gd name="T58" fmla="*/ 17 w 20"/>
                <a:gd name="T59" fmla="*/ 19 h 21"/>
                <a:gd name="T60" fmla="*/ 19 w 20"/>
                <a:gd name="T61" fmla="*/ 20 h 21"/>
                <a:gd name="T62" fmla="*/ 20 w 20"/>
                <a:gd name="T63" fmla="*/ 20 h 21"/>
                <a:gd name="T64" fmla="*/ 20 w 20"/>
                <a:gd name="T65" fmla="*/ 21 h 21"/>
                <a:gd name="T66" fmla="*/ 19 w 20"/>
                <a:gd name="T67" fmla="*/ 21 h 21"/>
                <a:gd name="T68" fmla="*/ 17 w 20"/>
                <a:gd name="T69" fmla="*/ 21 h 21"/>
                <a:gd name="T70" fmla="*/ 14 w 20"/>
                <a:gd name="T71" fmla="*/ 21 h 21"/>
                <a:gd name="T72" fmla="*/ 13 w 20"/>
                <a:gd name="T73" fmla="*/ 19 h 21"/>
                <a:gd name="T74" fmla="*/ 11 w 20"/>
                <a:gd name="T75" fmla="*/ 16 h 21"/>
                <a:gd name="T76" fmla="*/ 9 w 20"/>
                <a:gd name="T77" fmla="*/ 13 h 21"/>
                <a:gd name="T78" fmla="*/ 7 w 20"/>
                <a:gd name="T79" fmla="*/ 12 h 21"/>
                <a:gd name="T80" fmla="*/ 6 w 20"/>
                <a:gd name="T81" fmla="*/ 12 h 21"/>
                <a:gd name="T82" fmla="*/ 6 w 20"/>
                <a:gd name="T83" fmla="*/ 13 h 21"/>
                <a:gd name="T84" fmla="*/ 6 w 20"/>
                <a:gd name="T85" fmla="*/ 11 h 21"/>
                <a:gd name="T86" fmla="*/ 7 w 20"/>
                <a:gd name="T87" fmla="*/ 11 h 21"/>
                <a:gd name="T88" fmla="*/ 12 w 20"/>
                <a:gd name="T89" fmla="*/ 6 h 21"/>
                <a:gd name="T90" fmla="*/ 11 w 20"/>
                <a:gd name="T91" fmla="*/ 3 h 21"/>
                <a:gd name="T92" fmla="*/ 7 w 20"/>
                <a:gd name="T93" fmla="*/ 1 h 21"/>
                <a:gd name="T94" fmla="*/ 6 w 20"/>
                <a:gd name="T95" fmla="*/ 2 h 21"/>
                <a:gd name="T96" fmla="*/ 6 w 20"/>
                <a:gd name="T97" fmla="*/ 2 h 21"/>
                <a:gd name="T98" fmla="*/ 6 w 20"/>
                <a:gd name="T9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1">
                  <a:moveTo>
                    <a:pt x="6" y="13"/>
                  </a:moveTo>
                  <a:cubicBezTo>
                    <a:pt x="6" y="15"/>
                    <a:pt x="6" y="18"/>
                    <a:pt x="6" y="19"/>
                  </a:cubicBezTo>
                  <a:cubicBezTo>
                    <a:pt x="6" y="19"/>
                    <a:pt x="6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7" y="21"/>
                    <a:pt x="4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6"/>
                    <a:pt x="3" y="13"/>
                    <a:pt x="3" y="1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9" y="0"/>
                    <a:pt x="10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9"/>
                    <a:pt x="14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3"/>
                    <a:pt x="15" y="16"/>
                    <a:pt x="15" y="16"/>
                  </a:cubicBezTo>
                  <a:cubicBezTo>
                    <a:pt x="15" y="16"/>
                    <a:pt x="17" y="19"/>
                    <a:pt x="17" y="19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7" y="21"/>
                  </a:cubicBezTo>
                  <a:cubicBezTo>
                    <a:pt x="16" y="21"/>
                    <a:pt x="15" y="21"/>
                    <a:pt x="14" y="21"/>
                  </a:cubicBezTo>
                  <a:cubicBezTo>
                    <a:pt x="14" y="21"/>
                    <a:pt x="13" y="20"/>
                    <a:pt x="13" y="19"/>
                  </a:cubicBezTo>
                  <a:cubicBezTo>
                    <a:pt x="12" y="18"/>
                    <a:pt x="11" y="16"/>
                    <a:pt x="11" y="16"/>
                  </a:cubicBezTo>
                  <a:cubicBezTo>
                    <a:pt x="11" y="15"/>
                    <a:pt x="10" y="14"/>
                    <a:pt x="9" y="13"/>
                  </a:cubicBezTo>
                  <a:cubicBezTo>
                    <a:pt x="9" y="12"/>
                    <a:pt x="8" y="12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lnTo>
                    <a:pt x="6" y="13"/>
                  </a:lnTo>
                  <a:close/>
                  <a:moveTo>
                    <a:pt x="6" y="11"/>
                  </a:moveTo>
                  <a:cubicBezTo>
                    <a:pt x="6" y="11"/>
                    <a:pt x="7" y="11"/>
                    <a:pt x="7" y="11"/>
                  </a:cubicBezTo>
                  <a:cubicBezTo>
                    <a:pt x="12" y="11"/>
                    <a:pt x="12" y="7"/>
                    <a:pt x="12" y="6"/>
                  </a:cubicBezTo>
                  <a:cubicBezTo>
                    <a:pt x="12" y="5"/>
                    <a:pt x="12" y="3"/>
                    <a:pt x="11" y="3"/>
                  </a:cubicBezTo>
                  <a:cubicBezTo>
                    <a:pt x="10" y="2"/>
                    <a:pt x="9" y="1"/>
                    <a:pt x="7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5"/>
            <p:cNvSpPr>
              <a:spLocks noEditPoints="1"/>
            </p:cNvSpPr>
            <p:nvPr userDrawn="1"/>
          </p:nvSpPr>
          <p:spPr bwMode="auto">
            <a:xfrm>
              <a:off x="1472" y="1049"/>
              <a:ext cx="71" cy="78"/>
            </a:xfrm>
            <a:custGeom>
              <a:avLst/>
              <a:gdLst>
                <a:gd name="T0" fmla="*/ 3 w 12"/>
                <a:gd name="T1" fmla="*/ 6 h 13"/>
                <a:gd name="T2" fmla="*/ 7 w 12"/>
                <a:gd name="T3" fmla="*/ 11 h 13"/>
                <a:gd name="T4" fmla="*/ 11 w 12"/>
                <a:gd name="T5" fmla="*/ 9 h 13"/>
                <a:gd name="T6" fmla="*/ 11 w 12"/>
                <a:gd name="T7" fmla="*/ 9 h 13"/>
                <a:gd name="T8" fmla="*/ 11 w 12"/>
                <a:gd name="T9" fmla="*/ 10 h 13"/>
                <a:gd name="T10" fmla="*/ 11 w 12"/>
                <a:gd name="T11" fmla="*/ 10 h 13"/>
                <a:gd name="T12" fmla="*/ 6 w 12"/>
                <a:gd name="T13" fmla="*/ 13 h 13"/>
                <a:gd name="T14" fmla="*/ 2 w 12"/>
                <a:gd name="T15" fmla="*/ 12 h 13"/>
                <a:gd name="T16" fmla="*/ 0 w 12"/>
                <a:gd name="T17" fmla="*/ 7 h 13"/>
                <a:gd name="T18" fmla="*/ 2 w 12"/>
                <a:gd name="T19" fmla="*/ 3 h 13"/>
                <a:gd name="T20" fmla="*/ 7 w 12"/>
                <a:gd name="T21" fmla="*/ 0 h 13"/>
                <a:gd name="T22" fmla="*/ 11 w 12"/>
                <a:gd name="T23" fmla="*/ 5 h 13"/>
                <a:gd name="T24" fmla="*/ 10 w 12"/>
                <a:gd name="T25" fmla="*/ 6 h 13"/>
                <a:gd name="T26" fmla="*/ 3 w 12"/>
                <a:gd name="T27" fmla="*/ 6 h 13"/>
                <a:gd name="T28" fmla="*/ 7 w 12"/>
                <a:gd name="T29" fmla="*/ 5 h 13"/>
                <a:gd name="T30" fmla="*/ 8 w 12"/>
                <a:gd name="T31" fmla="*/ 4 h 13"/>
                <a:gd name="T32" fmla="*/ 6 w 12"/>
                <a:gd name="T33" fmla="*/ 2 h 13"/>
                <a:gd name="T34" fmla="*/ 4 w 12"/>
                <a:gd name="T35" fmla="*/ 5 h 13"/>
                <a:gd name="T36" fmla="*/ 7 w 12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3">
                  <a:moveTo>
                    <a:pt x="3" y="6"/>
                  </a:moveTo>
                  <a:cubicBezTo>
                    <a:pt x="3" y="9"/>
                    <a:pt x="6" y="11"/>
                    <a:pt x="7" y="11"/>
                  </a:cubicBezTo>
                  <a:cubicBezTo>
                    <a:pt x="9" y="11"/>
                    <a:pt x="10" y="10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7" y="5"/>
                  </a:move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6" y="2"/>
                  </a:cubicBezTo>
                  <a:cubicBezTo>
                    <a:pt x="5" y="2"/>
                    <a:pt x="4" y="3"/>
                    <a:pt x="4" y="5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26"/>
            <p:cNvSpPr>
              <a:spLocks/>
            </p:cNvSpPr>
            <p:nvPr userDrawn="1"/>
          </p:nvSpPr>
          <p:spPr bwMode="auto">
            <a:xfrm>
              <a:off x="1548" y="1049"/>
              <a:ext cx="53" cy="78"/>
            </a:xfrm>
            <a:custGeom>
              <a:avLst/>
              <a:gdLst>
                <a:gd name="T0" fmla="*/ 0 w 9"/>
                <a:gd name="T1" fmla="*/ 9 h 13"/>
                <a:gd name="T2" fmla="*/ 0 w 9"/>
                <a:gd name="T3" fmla="*/ 9 h 13"/>
                <a:gd name="T4" fmla="*/ 1 w 9"/>
                <a:gd name="T5" fmla="*/ 9 h 13"/>
                <a:gd name="T6" fmla="*/ 1 w 9"/>
                <a:gd name="T7" fmla="*/ 9 h 13"/>
                <a:gd name="T8" fmla="*/ 2 w 9"/>
                <a:gd name="T9" fmla="*/ 10 h 13"/>
                <a:gd name="T10" fmla="*/ 4 w 9"/>
                <a:gd name="T11" fmla="*/ 12 h 13"/>
                <a:gd name="T12" fmla="*/ 6 w 9"/>
                <a:gd name="T13" fmla="*/ 10 h 13"/>
                <a:gd name="T14" fmla="*/ 4 w 9"/>
                <a:gd name="T15" fmla="*/ 8 h 13"/>
                <a:gd name="T16" fmla="*/ 0 w 9"/>
                <a:gd name="T17" fmla="*/ 4 h 13"/>
                <a:gd name="T18" fmla="*/ 2 w 9"/>
                <a:gd name="T19" fmla="*/ 1 h 13"/>
                <a:gd name="T20" fmla="*/ 5 w 9"/>
                <a:gd name="T21" fmla="*/ 0 h 13"/>
                <a:gd name="T22" fmla="*/ 7 w 9"/>
                <a:gd name="T23" fmla="*/ 1 h 13"/>
                <a:gd name="T24" fmla="*/ 8 w 9"/>
                <a:gd name="T25" fmla="*/ 2 h 13"/>
                <a:gd name="T26" fmla="*/ 8 w 9"/>
                <a:gd name="T27" fmla="*/ 4 h 13"/>
                <a:gd name="T28" fmla="*/ 8 w 9"/>
                <a:gd name="T29" fmla="*/ 4 h 13"/>
                <a:gd name="T30" fmla="*/ 8 w 9"/>
                <a:gd name="T31" fmla="*/ 4 h 13"/>
                <a:gd name="T32" fmla="*/ 8 w 9"/>
                <a:gd name="T33" fmla="*/ 4 h 13"/>
                <a:gd name="T34" fmla="*/ 6 w 9"/>
                <a:gd name="T35" fmla="*/ 3 h 13"/>
                <a:gd name="T36" fmla="*/ 4 w 9"/>
                <a:gd name="T37" fmla="*/ 2 h 13"/>
                <a:gd name="T38" fmla="*/ 2 w 9"/>
                <a:gd name="T39" fmla="*/ 3 h 13"/>
                <a:gd name="T40" fmla="*/ 5 w 9"/>
                <a:gd name="T41" fmla="*/ 5 h 13"/>
                <a:gd name="T42" fmla="*/ 8 w 9"/>
                <a:gd name="T43" fmla="*/ 7 h 13"/>
                <a:gd name="T44" fmla="*/ 9 w 9"/>
                <a:gd name="T45" fmla="*/ 9 h 13"/>
                <a:gd name="T46" fmla="*/ 4 w 9"/>
                <a:gd name="T47" fmla="*/ 13 h 13"/>
                <a:gd name="T48" fmla="*/ 1 w 9"/>
                <a:gd name="T49" fmla="*/ 12 h 13"/>
                <a:gd name="T50" fmla="*/ 1 w 9"/>
                <a:gd name="T51" fmla="*/ 12 h 13"/>
                <a:gd name="T52" fmla="*/ 0 w 9"/>
                <a:gd name="T5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" h="13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1"/>
                    <a:pt x="3" y="12"/>
                    <a:pt x="4" y="12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9"/>
                    <a:pt x="6" y="9"/>
                    <a:pt x="4" y="8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6" y="6"/>
                    <a:pt x="7" y="6"/>
                    <a:pt x="8" y="7"/>
                  </a:cubicBezTo>
                  <a:cubicBezTo>
                    <a:pt x="8" y="7"/>
                    <a:pt x="9" y="8"/>
                    <a:pt x="9" y="9"/>
                  </a:cubicBezTo>
                  <a:cubicBezTo>
                    <a:pt x="9" y="11"/>
                    <a:pt x="7" y="13"/>
                    <a:pt x="4" y="13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7"/>
            <p:cNvSpPr>
              <a:spLocks noEditPoints="1"/>
            </p:cNvSpPr>
            <p:nvPr userDrawn="1"/>
          </p:nvSpPr>
          <p:spPr bwMode="auto">
            <a:xfrm>
              <a:off x="1607" y="1049"/>
              <a:ext cx="77" cy="126"/>
            </a:xfrm>
            <a:custGeom>
              <a:avLst/>
              <a:gdLst>
                <a:gd name="T0" fmla="*/ 4 w 13"/>
                <a:gd name="T1" fmla="*/ 18 h 21"/>
                <a:gd name="T2" fmla="*/ 5 w 13"/>
                <a:gd name="T3" fmla="*/ 20 h 21"/>
                <a:gd name="T4" fmla="*/ 6 w 13"/>
                <a:gd name="T5" fmla="*/ 20 h 21"/>
                <a:gd name="T6" fmla="*/ 7 w 13"/>
                <a:gd name="T7" fmla="*/ 20 h 21"/>
                <a:gd name="T8" fmla="*/ 7 w 13"/>
                <a:gd name="T9" fmla="*/ 20 h 21"/>
                <a:gd name="T10" fmla="*/ 6 w 13"/>
                <a:gd name="T11" fmla="*/ 21 h 21"/>
                <a:gd name="T12" fmla="*/ 3 w 13"/>
                <a:gd name="T13" fmla="*/ 21 h 21"/>
                <a:gd name="T14" fmla="*/ 0 w 13"/>
                <a:gd name="T15" fmla="*/ 21 h 21"/>
                <a:gd name="T16" fmla="*/ 0 w 13"/>
                <a:gd name="T17" fmla="*/ 20 h 21"/>
                <a:gd name="T18" fmla="*/ 0 w 13"/>
                <a:gd name="T19" fmla="*/ 20 h 21"/>
                <a:gd name="T20" fmla="*/ 0 w 13"/>
                <a:gd name="T21" fmla="*/ 20 h 21"/>
                <a:gd name="T22" fmla="*/ 1 w 13"/>
                <a:gd name="T23" fmla="*/ 20 h 21"/>
                <a:gd name="T24" fmla="*/ 1 w 13"/>
                <a:gd name="T25" fmla="*/ 19 h 21"/>
                <a:gd name="T26" fmla="*/ 1 w 13"/>
                <a:gd name="T27" fmla="*/ 15 h 21"/>
                <a:gd name="T28" fmla="*/ 1 w 13"/>
                <a:gd name="T29" fmla="*/ 5 h 21"/>
                <a:gd name="T30" fmla="*/ 0 w 13"/>
                <a:gd name="T31" fmla="*/ 3 h 21"/>
                <a:gd name="T32" fmla="*/ 0 w 13"/>
                <a:gd name="T33" fmla="*/ 3 h 21"/>
                <a:gd name="T34" fmla="*/ 0 w 13"/>
                <a:gd name="T35" fmla="*/ 3 h 21"/>
                <a:gd name="T36" fmla="*/ 0 w 13"/>
                <a:gd name="T37" fmla="*/ 2 h 21"/>
                <a:gd name="T38" fmla="*/ 0 w 13"/>
                <a:gd name="T39" fmla="*/ 2 h 21"/>
                <a:gd name="T40" fmla="*/ 3 w 13"/>
                <a:gd name="T41" fmla="*/ 1 h 21"/>
                <a:gd name="T42" fmla="*/ 4 w 13"/>
                <a:gd name="T43" fmla="*/ 0 h 21"/>
                <a:gd name="T44" fmla="*/ 4 w 13"/>
                <a:gd name="T45" fmla="*/ 1 h 21"/>
                <a:gd name="T46" fmla="*/ 4 w 13"/>
                <a:gd name="T47" fmla="*/ 2 h 21"/>
                <a:gd name="T48" fmla="*/ 4 w 13"/>
                <a:gd name="T49" fmla="*/ 2 h 21"/>
                <a:gd name="T50" fmla="*/ 8 w 13"/>
                <a:gd name="T51" fmla="*/ 0 h 21"/>
                <a:gd name="T52" fmla="*/ 12 w 13"/>
                <a:gd name="T53" fmla="*/ 2 h 21"/>
                <a:gd name="T54" fmla="*/ 13 w 13"/>
                <a:gd name="T55" fmla="*/ 6 h 21"/>
                <a:gd name="T56" fmla="*/ 7 w 13"/>
                <a:gd name="T57" fmla="*/ 13 h 21"/>
                <a:gd name="T58" fmla="*/ 4 w 13"/>
                <a:gd name="T59" fmla="*/ 13 h 21"/>
                <a:gd name="T60" fmla="*/ 4 w 13"/>
                <a:gd name="T61" fmla="*/ 18 h 21"/>
                <a:gd name="T62" fmla="*/ 4 w 13"/>
                <a:gd name="T63" fmla="*/ 10 h 21"/>
                <a:gd name="T64" fmla="*/ 5 w 13"/>
                <a:gd name="T65" fmla="*/ 11 h 21"/>
                <a:gd name="T66" fmla="*/ 7 w 13"/>
                <a:gd name="T67" fmla="*/ 12 h 21"/>
                <a:gd name="T68" fmla="*/ 10 w 13"/>
                <a:gd name="T69" fmla="*/ 8 h 21"/>
                <a:gd name="T70" fmla="*/ 7 w 13"/>
                <a:gd name="T71" fmla="*/ 2 h 21"/>
                <a:gd name="T72" fmla="*/ 4 w 13"/>
                <a:gd name="T73" fmla="*/ 3 h 21"/>
                <a:gd name="T74" fmla="*/ 4 w 13"/>
                <a:gd name="T7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21">
                  <a:moveTo>
                    <a:pt x="4" y="18"/>
                  </a:moveTo>
                  <a:cubicBezTo>
                    <a:pt x="4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6" y="21"/>
                    <a:pt x="6" y="21"/>
                  </a:cubicBezTo>
                  <a:cubicBezTo>
                    <a:pt x="6" y="21"/>
                    <a:pt x="5" y="21"/>
                    <a:pt x="3" y="21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19"/>
                    <a:pt x="1" y="19"/>
                  </a:cubicBezTo>
                  <a:cubicBezTo>
                    <a:pt x="1" y="18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3"/>
                    <a:pt x="13" y="4"/>
                    <a:pt x="13" y="6"/>
                  </a:cubicBezTo>
                  <a:cubicBezTo>
                    <a:pt x="13" y="10"/>
                    <a:pt x="10" y="13"/>
                    <a:pt x="7" y="13"/>
                  </a:cubicBezTo>
                  <a:cubicBezTo>
                    <a:pt x="6" y="13"/>
                    <a:pt x="5" y="13"/>
                    <a:pt x="4" y="13"/>
                  </a:cubicBezTo>
                  <a:lnTo>
                    <a:pt x="4" y="18"/>
                  </a:lnTo>
                  <a:close/>
                  <a:moveTo>
                    <a:pt x="4" y="10"/>
                  </a:moveTo>
                  <a:cubicBezTo>
                    <a:pt x="4" y="10"/>
                    <a:pt x="5" y="11"/>
                    <a:pt x="5" y="11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9" y="12"/>
                    <a:pt x="10" y="11"/>
                    <a:pt x="10" y="8"/>
                  </a:cubicBezTo>
                  <a:cubicBezTo>
                    <a:pt x="10" y="5"/>
                    <a:pt x="9" y="2"/>
                    <a:pt x="7" y="2"/>
                  </a:cubicBezTo>
                  <a:cubicBezTo>
                    <a:pt x="6" y="2"/>
                    <a:pt x="5" y="3"/>
                    <a:pt x="4" y="3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28"/>
            <p:cNvSpPr>
              <a:spLocks noEditPoints="1"/>
            </p:cNvSpPr>
            <p:nvPr userDrawn="1"/>
          </p:nvSpPr>
          <p:spPr bwMode="auto">
            <a:xfrm>
              <a:off x="1701" y="1049"/>
              <a:ext cx="71" cy="78"/>
            </a:xfrm>
            <a:custGeom>
              <a:avLst/>
              <a:gdLst>
                <a:gd name="T0" fmla="*/ 10 w 12"/>
                <a:gd name="T1" fmla="*/ 2 h 13"/>
                <a:gd name="T2" fmla="*/ 12 w 12"/>
                <a:gd name="T3" fmla="*/ 7 h 13"/>
                <a:gd name="T4" fmla="*/ 11 w 12"/>
                <a:gd name="T5" fmla="*/ 11 h 13"/>
                <a:gd name="T6" fmla="*/ 6 w 12"/>
                <a:gd name="T7" fmla="*/ 13 h 13"/>
                <a:gd name="T8" fmla="*/ 1 w 12"/>
                <a:gd name="T9" fmla="*/ 11 h 13"/>
                <a:gd name="T10" fmla="*/ 0 w 12"/>
                <a:gd name="T11" fmla="*/ 7 h 13"/>
                <a:gd name="T12" fmla="*/ 2 w 12"/>
                <a:gd name="T13" fmla="*/ 2 h 13"/>
                <a:gd name="T14" fmla="*/ 6 w 12"/>
                <a:gd name="T15" fmla="*/ 0 h 13"/>
                <a:gd name="T16" fmla="*/ 10 w 12"/>
                <a:gd name="T17" fmla="*/ 2 h 13"/>
                <a:gd name="T18" fmla="*/ 9 w 12"/>
                <a:gd name="T19" fmla="*/ 7 h 13"/>
                <a:gd name="T20" fmla="*/ 6 w 12"/>
                <a:gd name="T21" fmla="*/ 2 h 13"/>
                <a:gd name="T22" fmla="*/ 4 w 12"/>
                <a:gd name="T23" fmla="*/ 2 h 13"/>
                <a:gd name="T24" fmla="*/ 3 w 12"/>
                <a:gd name="T25" fmla="*/ 7 h 13"/>
                <a:gd name="T26" fmla="*/ 4 w 12"/>
                <a:gd name="T27" fmla="*/ 11 h 13"/>
                <a:gd name="T28" fmla="*/ 6 w 12"/>
                <a:gd name="T29" fmla="*/ 12 h 13"/>
                <a:gd name="T30" fmla="*/ 9 w 12"/>
                <a:gd name="T3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3">
                  <a:moveTo>
                    <a:pt x="10" y="2"/>
                  </a:moveTo>
                  <a:cubicBezTo>
                    <a:pt x="12" y="4"/>
                    <a:pt x="12" y="5"/>
                    <a:pt x="12" y="7"/>
                  </a:cubicBezTo>
                  <a:cubicBezTo>
                    <a:pt x="12" y="8"/>
                    <a:pt x="12" y="10"/>
                    <a:pt x="11" y="11"/>
                  </a:cubicBezTo>
                  <a:cubicBezTo>
                    <a:pt x="9" y="12"/>
                    <a:pt x="8" y="13"/>
                    <a:pt x="6" y="13"/>
                  </a:cubicBezTo>
                  <a:cubicBezTo>
                    <a:pt x="4" y="13"/>
                    <a:pt x="2" y="13"/>
                    <a:pt x="1" y="11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8" y="0"/>
                    <a:pt x="9" y="1"/>
                    <a:pt x="10" y="2"/>
                  </a:cubicBezTo>
                  <a:moveTo>
                    <a:pt x="9" y="7"/>
                  </a:moveTo>
                  <a:cubicBezTo>
                    <a:pt x="9" y="3"/>
                    <a:pt x="7" y="2"/>
                    <a:pt x="6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3"/>
                    <a:pt x="3" y="5"/>
                    <a:pt x="3" y="7"/>
                  </a:cubicBezTo>
                  <a:cubicBezTo>
                    <a:pt x="3" y="8"/>
                    <a:pt x="3" y="9"/>
                    <a:pt x="4" y="11"/>
                  </a:cubicBezTo>
                  <a:cubicBezTo>
                    <a:pt x="4" y="11"/>
                    <a:pt x="5" y="12"/>
                    <a:pt x="6" y="12"/>
                  </a:cubicBezTo>
                  <a:cubicBezTo>
                    <a:pt x="8" y="12"/>
                    <a:pt x="9" y="10"/>
                    <a:pt x="9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29"/>
            <p:cNvSpPr>
              <a:spLocks/>
            </p:cNvSpPr>
            <p:nvPr userDrawn="1"/>
          </p:nvSpPr>
          <p:spPr bwMode="auto">
            <a:xfrm>
              <a:off x="1783" y="1049"/>
              <a:ext cx="88" cy="78"/>
            </a:xfrm>
            <a:custGeom>
              <a:avLst/>
              <a:gdLst>
                <a:gd name="T0" fmla="*/ 4 w 15"/>
                <a:gd name="T1" fmla="*/ 1 h 13"/>
                <a:gd name="T2" fmla="*/ 4 w 15"/>
                <a:gd name="T3" fmla="*/ 0 h 13"/>
                <a:gd name="T4" fmla="*/ 5 w 15"/>
                <a:gd name="T5" fmla="*/ 1 h 13"/>
                <a:gd name="T6" fmla="*/ 5 w 15"/>
                <a:gd name="T7" fmla="*/ 2 h 13"/>
                <a:gd name="T8" fmla="*/ 5 w 15"/>
                <a:gd name="T9" fmla="*/ 2 h 13"/>
                <a:gd name="T10" fmla="*/ 6 w 15"/>
                <a:gd name="T11" fmla="*/ 1 h 13"/>
                <a:gd name="T12" fmla="*/ 9 w 15"/>
                <a:gd name="T13" fmla="*/ 0 h 13"/>
                <a:gd name="T14" fmla="*/ 11 w 15"/>
                <a:gd name="T15" fmla="*/ 1 h 13"/>
                <a:gd name="T16" fmla="*/ 13 w 15"/>
                <a:gd name="T17" fmla="*/ 4 h 13"/>
                <a:gd name="T18" fmla="*/ 13 w 15"/>
                <a:gd name="T19" fmla="*/ 8 h 13"/>
                <a:gd name="T20" fmla="*/ 13 w 15"/>
                <a:gd name="T21" fmla="*/ 11 h 13"/>
                <a:gd name="T22" fmla="*/ 13 w 15"/>
                <a:gd name="T23" fmla="*/ 12 h 13"/>
                <a:gd name="T24" fmla="*/ 14 w 15"/>
                <a:gd name="T25" fmla="*/ 12 h 13"/>
                <a:gd name="T26" fmla="*/ 15 w 15"/>
                <a:gd name="T27" fmla="*/ 12 h 13"/>
                <a:gd name="T28" fmla="*/ 15 w 15"/>
                <a:gd name="T29" fmla="*/ 13 h 13"/>
                <a:gd name="T30" fmla="*/ 14 w 15"/>
                <a:gd name="T31" fmla="*/ 13 h 13"/>
                <a:gd name="T32" fmla="*/ 11 w 15"/>
                <a:gd name="T33" fmla="*/ 13 h 13"/>
                <a:gd name="T34" fmla="*/ 8 w 15"/>
                <a:gd name="T35" fmla="*/ 13 h 13"/>
                <a:gd name="T36" fmla="*/ 8 w 15"/>
                <a:gd name="T37" fmla="*/ 13 h 13"/>
                <a:gd name="T38" fmla="*/ 8 w 15"/>
                <a:gd name="T39" fmla="*/ 12 h 13"/>
                <a:gd name="T40" fmla="*/ 9 w 15"/>
                <a:gd name="T41" fmla="*/ 12 h 13"/>
                <a:gd name="T42" fmla="*/ 9 w 15"/>
                <a:gd name="T43" fmla="*/ 12 h 13"/>
                <a:gd name="T44" fmla="*/ 10 w 15"/>
                <a:gd name="T45" fmla="*/ 11 h 13"/>
                <a:gd name="T46" fmla="*/ 10 w 15"/>
                <a:gd name="T47" fmla="*/ 8 h 13"/>
                <a:gd name="T48" fmla="*/ 10 w 15"/>
                <a:gd name="T49" fmla="*/ 5 h 13"/>
                <a:gd name="T50" fmla="*/ 9 w 15"/>
                <a:gd name="T51" fmla="*/ 3 h 13"/>
                <a:gd name="T52" fmla="*/ 7 w 15"/>
                <a:gd name="T53" fmla="*/ 2 h 13"/>
                <a:gd name="T54" fmla="*/ 6 w 15"/>
                <a:gd name="T55" fmla="*/ 3 h 13"/>
                <a:gd name="T56" fmla="*/ 5 w 15"/>
                <a:gd name="T57" fmla="*/ 5 h 13"/>
                <a:gd name="T58" fmla="*/ 5 w 15"/>
                <a:gd name="T59" fmla="*/ 11 h 13"/>
                <a:gd name="T60" fmla="*/ 5 w 15"/>
                <a:gd name="T61" fmla="*/ 12 h 13"/>
                <a:gd name="T62" fmla="*/ 6 w 15"/>
                <a:gd name="T63" fmla="*/ 12 h 13"/>
                <a:gd name="T64" fmla="*/ 6 w 15"/>
                <a:gd name="T65" fmla="*/ 12 h 13"/>
                <a:gd name="T66" fmla="*/ 6 w 15"/>
                <a:gd name="T67" fmla="*/ 13 h 13"/>
                <a:gd name="T68" fmla="*/ 6 w 15"/>
                <a:gd name="T69" fmla="*/ 13 h 13"/>
                <a:gd name="T70" fmla="*/ 3 w 15"/>
                <a:gd name="T71" fmla="*/ 13 h 13"/>
                <a:gd name="T72" fmla="*/ 0 w 15"/>
                <a:gd name="T73" fmla="*/ 13 h 13"/>
                <a:gd name="T74" fmla="*/ 0 w 15"/>
                <a:gd name="T75" fmla="*/ 13 h 13"/>
                <a:gd name="T76" fmla="*/ 0 w 15"/>
                <a:gd name="T77" fmla="*/ 12 h 13"/>
                <a:gd name="T78" fmla="*/ 1 w 15"/>
                <a:gd name="T79" fmla="*/ 12 h 13"/>
                <a:gd name="T80" fmla="*/ 1 w 15"/>
                <a:gd name="T81" fmla="*/ 12 h 13"/>
                <a:gd name="T82" fmla="*/ 2 w 15"/>
                <a:gd name="T83" fmla="*/ 11 h 13"/>
                <a:gd name="T84" fmla="*/ 2 w 15"/>
                <a:gd name="T85" fmla="*/ 5 h 13"/>
                <a:gd name="T86" fmla="*/ 1 w 15"/>
                <a:gd name="T87" fmla="*/ 3 h 13"/>
                <a:gd name="T88" fmla="*/ 0 w 15"/>
                <a:gd name="T89" fmla="*/ 3 h 13"/>
                <a:gd name="T90" fmla="*/ 0 w 15"/>
                <a:gd name="T91" fmla="*/ 3 h 13"/>
                <a:gd name="T92" fmla="*/ 0 w 15"/>
                <a:gd name="T93" fmla="*/ 3 h 13"/>
                <a:gd name="T94" fmla="*/ 1 w 15"/>
                <a:gd name="T95" fmla="*/ 2 h 13"/>
                <a:gd name="T96" fmla="*/ 4 w 15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13">
                  <a:moveTo>
                    <a:pt x="4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3" y="13"/>
                    <a:pt x="11" y="13"/>
                  </a:cubicBezTo>
                  <a:cubicBezTo>
                    <a:pt x="10" y="13"/>
                    <a:pt x="9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10" y="12"/>
                    <a:pt x="10" y="11"/>
                  </a:cubicBezTo>
                  <a:cubicBezTo>
                    <a:pt x="10" y="10"/>
                    <a:pt x="10" y="10"/>
                    <a:pt x="10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5" y="13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30"/>
            <p:cNvSpPr>
              <a:spLocks/>
            </p:cNvSpPr>
            <p:nvPr userDrawn="1"/>
          </p:nvSpPr>
          <p:spPr bwMode="auto">
            <a:xfrm>
              <a:off x="1877" y="1049"/>
              <a:ext cx="53" cy="78"/>
            </a:xfrm>
            <a:custGeom>
              <a:avLst/>
              <a:gdLst>
                <a:gd name="T0" fmla="*/ 0 w 9"/>
                <a:gd name="T1" fmla="*/ 9 h 13"/>
                <a:gd name="T2" fmla="*/ 0 w 9"/>
                <a:gd name="T3" fmla="*/ 9 h 13"/>
                <a:gd name="T4" fmla="*/ 1 w 9"/>
                <a:gd name="T5" fmla="*/ 9 h 13"/>
                <a:gd name="T6" fmla="*/ 1 w 9"/>
                <a:gd name="T7" fmla="*/ 9 h 13"/>
                <a:gd name="T8" fmla="*/ 2 w 9"/>
                <a:gd name="T9" fmla="*/ 10 h 13"/>
                <a:gd name="T10" fmla="*/ 4 w 9"/>
                <a:gd name="T11" fmla="*/ 12 h 13"/>
                <a:gd name="T12" fmla="*/ 6 w 9"/>
                <a:gd name="T13" fmla="*/ 10 h 13"/>
                <a:gd name="T14" fmla="*/ 4 w 9"/>
                <a:gd name="T15" fmla="*/ 8 h 13"/>
                <a:gd name="T16" fmla="*/ 0 w 9"/>
                <a:gd name="T17" fmla="*/ 4 h 13"/>
                <a:gd name="T18" fmla="*/ 2 w 9"/>
                <a:gd name="T19" fmla="*/ 1 h 13"/>
                <a:gd name="T20" fmla="*/ 5 w 9"/>
                <a:gd name="T21" fmla="*/ 0 h 13"/>
                <a:gd name="T22" fmla="*/ 7 w 9"/>
                <a:gd name="T23" fmla="*/ 1 h 13"/>
                <a:gd name="T24" fmla="*/ 8 w 9"/>
                <a:gd name="T25" fmla="*/ 2 h 13"/>
                <a:gd name="T26" fmla="*/ 8 w 9"/>
                <a:gd name="T27" fmla="*/ 4 h 13"/>
                <a:gd name="T28" fmla="*/ 8 w 9"/>
                <a:gd name="T29" fmla="*/ 4 h 13"/>
                <a:gd name="T30" fmla="*/ 8 w 9"/>
                <a:gd name="T31" fmla="*/ 4 h 13"/>
                <a:gd name="T32" fmla="*/ 8 w 9"/>
                <a:gd name="T33" fmla="*/ 4 h 13"/>
                <a:gd name="T34" fmla="*/ 6 w 9"/>
                <a:gd name="T35" fmla="*/ 3 h 13"/>
                <a:gd name="T36" fmla="*/ 4 w 9"/>
                <a:gd name="T37" fmla="*/ 2 h 13"/>
                <a:gd name="T38" fmla="*/ 2 w 9"/>
                <a:gd name="T39" fmla="*/ 3 h 13"/>
                <a:gd name="T40" fmla="*/ 5 w 9"/>
                <a:gd name="T41" fmla="*/ 5 h 13"/>
                <a:gd name="T42" fmla="*/ 8 w 9"/>
                <a:gd name="T43" fmla="*/ 7 h 13"/>
                <a:gd name="T44" fmla="*/ 9 w 9"/>
                <a:gd name="T45" fmla="*/ 9 h 13"/>
                <a:gd name="T46" fmla="*/ 4 w 9"/>
                <a:gd name="T47" fmla="*/ 13 h 13"/>
                <a:gd name="T48" fmla="*/ 1 w 9"/>
                <a:gd name="T49" fmla="*/ 12 h 13"/>
                <a:gd name="T50" fmla="*/ 1 w 9"/>
                <a:gd name="T51" fmla="*/ 12 h 13"/>
                <a:gd name="T52" fmla="*/ 0 w 9"/>
                <a:gd name="T5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" h="13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9"/>
                    <a:pt x="6" y="9"/>
                    <a:pt x="4" y="8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6" y="6"/>
                    <a:pt x="7" y="6"/>
                    <a:pt x="8" y="7"/>
                  </a:cubicBezTo>
                  <a:cubicBezTo>
                    <a:pt x="8" y="7"/>
                    <a:pt x="9" y="8"/>
                    <a:pt x="9" y="9"/>
                  </a:cubicBezTo>
                  <a:cubicBezTo>
                    <a:pt x="9" y="11"/>
                    <a:pt x="7" y="13"/>
                    <a:pt x="4" y="13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31"/>
            <p:cNvSpPr>
              <a:spLocks noEditPoints="1"/>
            </p:cNvSpPr>
            <p:nvPr userDrawn="1"/>
          </p:nvSpPr>
          <p:spPr bwMode="auto">
            <a:xfrm>
              <a:off x="1936" y="1013"/>
              <a:ext cx="41" cy="114"/>
            </a:xfrm>
            <a:custGeom>
              <a:avLst/>
              <a:gdLst>
                <a:gd name="T0" fmla="*/ 2 w 7"/>
                <a:gd name="T1" fmla="*/ 11 h 19"/>
                <a:gd name="T2" fmla="*/ 1 w 7"/>
                <a:gd name="T3" fmla="*/ 9 h 19"/>
                <a:gd name="T4" fmla="*/ 0 w 7"/>
                <a:gd name="T5" fmla="*/ 9 h 19"/>
                <a:gd name="T6" fmla="*/ 0 w 7"/>
                <a:gd name="T7" fmla="*/ 8 h 19"/>
                <a:gd name="T8" fmla="*/ 1 w 7"/>
                <a:gd name="T9" fmla="*/ 8 h 19"/>
                <a:gd name="T10" fmla="*/ 4 w 7"/>
                <a:gd name="T11" fmla="*/ 7 h 19"/>
                <a:gd name="T12" fmla="*/ 5 w 7"/>
                <a:gd name="T13" fmla="*/ 6 h 19"/>
                <a:gd name="T14" fmla="*/ 5 w 7"/>
                <a:gd name="T15" fmla="*/ 7 h 19"/>
                <a:gd name="T16" fmla="*/ 5 w 7"/>
                <a:gd name="T17" fmla="*/ 12 h 19"/>
                <a:gd name="T18" fmla="*/ 5 w 7"/>
                <a:gd name="T19" fmla="*/ 15 h 19"/>
                <a:gd name="T20" fmla="*/ 5 w 7"/>
                <a:gd name="T21" fmla="*/ 17 h 19"/>
                <a:gd name="T22" fmla="*/ 6 w 7"/>
                <a:gd name="T23" fmla="*/ 18 h 19"/>
                <a:gd name="T24" fmla="*/ 7 w 7"/>
                <a:gd name="T25" fmla="*/ 18 h 19"/>
                <a:gd name="T26" fmla="*/ 7 w 7"/>
                <a:gd name="T27" fmla="*/ 18 h 19"/>
                <a:gd name="T28" fmla="*/ 7 w 7"/>
                <a:gd name="T29" fmla="*/ 19 h 19"/>
                <a:gd name="T30" fmla="*/ 7 w 7"/>
                <a:gd name="T31" fmla="*/ 19 h 19"/>
                <a:gd name="T32" fmla="*/ 3 w 7"/>
                <a:gd name="T33" fmla="*/ 19 h 19"/>
                <a:gd name="T34" fmla="*/ 0 w 7"/>
                <a:gd name="T35" fmla="*/ 19 h 19"/>
                <a:gd name="T36" fmla="*/ 0 w 7"/>
                <a:gd name="T37" fmla="*/ 19 h 19"/>
                <a:gd name="T38" fmla="*/ 0 w 7"/>
                <a:gd name="T39" fmla="*/ 18 h 19"/>
                <a:gd name="T40" fmla="*/ 0 w 7"/>
                <a:gd name="T41" fmla="*/ 18 h 19"/>
                <a:gd name="T42" fmla="*/ 2 w 7"/>
                <a:gd name="T43" fmla="*/ 18 h 19"/>
                <a:gd name="T44" fmla="*/ 2 w 7"/>
                <a:gd name="T45" fmla="*/ 17 h 19"/>
                <a:gd name="T46" fmla="*/ 2 w 7"/>
                <a:gd name="T47" fmla="*/ 15 h 19"/>
                <a:gd name="T48" fmla="*/ 2 w 7"/>
                <a:gd name="T49" fmla="*/ 11 h 19"/>
                <a:gd name="T50" fmla="*/ 3 w 7"/>
                <a:gd name="T51" fmla="*/ 4 h 19"/>
                <a:gd name="T52" fmla="*/ 1 w 7"/>
                <a:gd name="T53" fmla="*/ 2 h 19"/>
                <a:gd name="T54" fmla="*/ 3 w 7"/>
                <a:gd name="T55" fmla="*/ 0 h 19"/>
                <a:gd name="T56" fmla="*/ 5 w 7"/>
                <a:gd name="T57" fmla="*/ 2 h 19"/>
                <a:gd name="T58" fmla="*/ 3 w 7"/>
                <a:gd name="T5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" h="19">
                  <a:moveTo>
                    <a:pt x="2" y="11"/>
                  </a:moveTo>
                  <a:cubicBezTo>
                    <a:pt x="2" y="10"/>
                    <a:pt x="2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4" y="7"/>
                    <a:pt x="4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9"/>
                    <a:pt x="5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7"/>
                    <a:pt x="5" y="17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5" y="19"/>
                    <a:pt x="3" y="19"/>
                  </a:cubicBezTo>
                  <a:cubicBezTo>
                    <a:pt x="2" y="19"/>
                    <a:pt x="1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6"/>
                    <a:pt x="2" y="15"/>
                    <a:pt x="2" y="15"/>
                  </a:cubicBezTo>
                  <a:lnTo>
                    <a:pt x="2" y="11"/>
                  </a:lnTo>
                  <a:close/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32"/>
            <p:cNvSpPr>
              <a:spLocks noEditPoints="1"/>
            </p:cNvSpPr>
            <p:nvPr userDrawn="1"/>
          </p:nvSpPr>
          <p:spPr bwMode="auto">
            <a:xfrm>
              <a:off x="1977" y="1001"/>
              <a:ext cx="82" cy="126"/>
            </a:xfrm>
            <a:custGeom>
              <a:avLst/>
              <a:gdLst>
                <a:gd name="T0" fmla="*/ 3 w 14"/>
                <a:gd name="T1" fmla="*/ 21 h 21"/>
                <a:gd name="T2" fmla="*/ 3 w 14"/>
                <a:gd name="T3" fmla="*/ 21 h 21"/>
                <a:gd name="T4" fmla="*/ 3 w 14"/>
                <a:gd name="T5" fmla="*/ 21 h 21"/>
                <a:gd name="T6" fmla="*/ 2 w 14"/>
                <a:gd name="T7" fmla="*/ 21 h 21"/>
                <a:gd name="T8" fmla="*/ 2 w 14"/>
                <a:gd name="T9" fmla="*/ 16 h 21"/>
                <a:gd name="T10" fmla="*/ 2 w 14"/>
                <a:gd name="T11" fmla="*/ 5 h 21"/>
                <a:gd name="T12" fmla="*/ 1 w 14"/>
                <a:gd name="T13" fmla="*/ 3 h 21"/>
                <a:gd name="T14" fmla="*/ 1 w 14"/>
                <a:gd name="T15" fmla="*/ 3 h 21"/>
                <a:gd name="T16" fmla="*/ 0 w 14"/>
                <a:gd name="T17" fmla="*/ 3 h 21"/>
                <a:gd name="T18" fmla="*/ 0 w 14"/>
                <a:gd name="T19" fmla="*/ 2 h 21"/>
                <a:gd name="T20" fmla="*/ 1 w 14"/>
                <a:gd name="T21" fmla="*/ 2 h 21"/>
                <a:gd name="T22" fmla="*/ 4 w 14"/>
                <a:gd name="T23" fmla="*/ 0 h 21"/>
                <a:gd name="T24" fmla="*/ 5 w 14"/>
                <a:gd name="T25" fmla="*/ 0 h 21"/>
                <a:gd name="T26" fmla="*/ 6 w 14"/>
                <a:gd name="T27" fmla="*/ 1 h 21"/>
                <a:gd name="T28" fmla="*/ 5 w 14"/>
                <a:gd name="T29" fmla="*/ 7 h 21"/>
                <a:gd name="T30" fmla="*/ 5 w 14"/>
                <a:gd name="T31" fmla="*/ 10 h 21"/>
                <a:gd name="T32" fmla="*/ 9 w 14"/>
                <a:gd name="T33" fmla="*/ 8 h 21"/>
                <a:gd name="T34" fmla="*/ 14 w 14"/>
                <a:gd name="T35" fmla="*/ 11 h 21"/>
                <a:gd name="T36" fmla="*/ 14 w 14"/>
                <a:gd name="T37" fmla="*/ 14 h 21"/>
                <a:gd name="T38" fmla="*/ 8 w 14"/>
                <a:gd name="T39" fmla="*/ 21 h 21"/>
                <a:gd name="T40" fmla="*/ 4 w 14"/>
                <a:gd name="T41" fmla="*/ 20 h 21"/>
                <a:gd name="T42" fmla="*/ 3 w 14"/>
                <a:gd name="T43" fmla="*/ 21 h 21"/>
                <a:gd name="T44" fmla="*/ 5 w 14"/>
                <a:gd name="T45" fmla="*/ 15 h 21"/>
                <a:gd name="T46" fmla="*/ 6 w 14"/>
                <a:gd name="T47" fmla="*/ 19 h 21"/>
                <a:gd name="T48" fmla="*/ 8 w 14"/>
                <a:gd name="T49" fmla="*/ 20 h 21"/>
                <a:gd name="T50" fmla="*/ 11 w 14"/>
                <a:gd name="T51" fmla="*/ 19 h 21"/>
                <a:gd name="T52" fmla="*/ 11 w 14"/>
                <a:gd name="T53" fmla="*/ 15 h 21"/>
                <a:gd name="T54" fmla="*/ 8 w 14"/>
                <a:gd name="T55" fmla="*/ 10 h 21"/>
                <a:gd name="T56" fmla="*/ 5 w 14"/>
                <a:gd name="T57" fmla="*/ 11 h 21"/>
                <a:gd name="T58" fmla="*/ 5 w 14"/>
                <a:gd name="T5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" h="21"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4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5" y="4"/>
                    <a:pt x="5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9"/>
                    <a:pt x="8" y="8"/>
                    <a:pt x="9" y="8"/>
                  </a:cubicBezTo>
                  <a:cubicBezTo>
                    <a:pt x="11" y="8"/>
                    <a:pt x="13" y="9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4" y="18"/>
                    <a:pt x="12" y="21"/>
                    <a:pt x="8" y="21"/>
                  </a:cubicBezTo>
                  <a:cubicBezTo>
                    <a:pt x="6" y="21"/>
                    <a:pt x="5" y="21"/>
                    <a:pt x="4" y="20"/>
                  </a:cubicBezTo>
                  <a:lnTo>
                    <a:pt x="3" y="21"/>
                  </a:lnTo>
                  <a:close/>
                  <a:moveTo>
                    <a:pt x="5" y="15"/>
                  </a:moveTo>
                  <a:cubicBezTo>
                    <a:pt x="5" y="17"/>
                    <a:pt x="5" y="18"/>
                    <a:pt x="6" y="19"/>
                  </a:cubicBezTo>
                  <a:cubicBezTo>
                    <a:pt x="6" y="19"/>
                    <a:pt x="7" y="20"/>
                    <a:pt x="8" y="20"/>
                  </a:cubicBezTo>
                  <a:cubicBezTo>
                    <a:pt x="9" y="20"/>
                    <a:pt x="10" y="20"/>
                    <a:pt x="11" y="19"/>
                  </a:cubicBezTo>
                  <a:cubicBezTo>
                    <a:pt x="11" y="18"/>
                    <a:pt x="11" y="17"/>
                    <a:pt x="11" y="15"/>
                  </a:cubicBezTo>
                  <a:cubicBezTo>
                    <a:pt x="11" y="12"/>
                    <a:pt x="10" y="10"/>
                    <a:pt x="8" y="10"/>
                  </a:cubicBezTo>
                  <a:cubicBezTo>
                    <a:pt x="7" y="10"/>
                    <a:pt x="6" y="11"/>
                    <a:pt x="5" y="11"/>
                  </a:cubicBezTo>
                  <a:lnTo>
                    <a:pt x="5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33"/>
            <p:cNvSpPr>
              <a:spLocks/>
            </p:cNvSpPr>
            <p:nvPr userDrawn="1"/>
          </p:nvSpPr>
          <p:spPr bwMode="auto">
            <a:xfrm>
              <a:off x="2065" y="1001"/>
              <a:ext cx="47" cy="126"/>
            </a:xfrm>
            <a:custGeom>
              <a:avLst/>
              <a:gdLst>
                <a:gd name="T0" fmla="*/ 3 w 8"/>
                <a:gd name="T1" fmla="*/ 10 h 21"/>
                <a:gd name="T2" fmla="*/ 3 w 8"/>
                <a:gd name="T3" fmla="*/ 5 h 21"/>
                <a:gd name="T4" fmla="*/ 1 w 8"/>
                <a:gd name="T5" fmla="*/ 3 h 21"/>
                <a:gd name="T6" fmla="*/ 1 w 8"/>
                <a:gd name="T7" fmla="*/ 3 h 21"/>
                <a:gd name="T8" fmla="*/ 0 w 8"/>
                <a:gd name="T9" fmla="*/ 2 h 21"/>
                <a:gd name="T10" fmla="*/ 0 w 8"/>
                <a:gd name="T11" fmla="*/ 2 h 21"/>
                <a:gd name="T12" fmla="*/ 1 w 8"/>
                <a:gd name="T13" fmla="*/ 2 h 21"/>
                <a:gd name="T14" fmla="*/ 5 w 8"/>
                <a:gd name="T15" fmla="*/ 0 h 21"/>
                <a:gd name="T16" fmla="*/ 6 w 8"/>
                <a:gd name="T17" fmla="*/ 0 h 21"/>
                <a:gd name="T18" fmla="*/ 6 w 8"/>
                <a:gd name="T19" fmla="*/ 1 h 21"/>
                <a:gd name="T20" fmla="*/ 6 w 8"/>
                <a:gd name="T21" fmla="*/ 10 h 21"/>
                <a:gd name="T22" fmla="*/ 6 w 8"/>
                <a:gd name="T23" fmla="*/ 14 h 21"/>
                <a:gd name="T24" fmla="*/ 6 w 8"/>
                <a:gd name="T25" fmla="*/ 19 h 21"/>
                <a:gd name="T26" fmla="*/ 6 w 8"/>
                <a:gd name="T27" fmla="*/ 20 h 21"/>
                <a:gd name="T28" fmla="*/ 8 w 8"/>
                <a:gd name="T29" fmla="*/ 20 h 21"/>
                <a:gd name="T30" fmla="*/ 8 w 8"/>
                <a:gd name="T31" fmla="*/ 20 h 21"/>
                <a:gd name="T32" fmla="*/ 8 w 8"/>
                <a:gd name="T33" fmla="*/ 21 h 21"/>
                <a:gd name="T34" fmla="*/ 8 w 8"/>
                <a:gd name="T35" fmla="*/ 21 h 21"/>
                <a:gd name="T36" fmla="*/ 4 w 8"/>
                <a:gd name="T37" fmla="*/ 21 h 21"/>
                <a:gd name="T38" fmla="*/ 1 w 8"/>
                <a:gd name="T39" fmla="*/ 21 h 21"/>
                <a:gd name="T40" fmla="*/ 0 w 8"/>
                <a:gd name="T41" fmla="*/ 21 h 21"/>
                <a:gd name="T42" fmla="*/ 0 w 8"/>
                <a:gd name="T43" fmla="*/ 20 h 21"/>
                <a:gd name="T44" fmla="*/ 1 w 8"/>
                <a:gd name="T45" fmla="*/ 20 h 21"/>
                <a:gd name="T46" fmla="*/ 2 w 8"/>
                <a:gd name="T47" fmla="*/ 20 h 21"/>
                <a:gd name="T48" fmla="*/ 3 w 8"/>
                <a:gd name="T49" fmla="*/ 19 h 21"/>
                <a:gd name="T50" fmla="*/ 3 w 8"/>
                <a:gd name="T51" fmla="*/ 11 h 21"/>
                <a:gd name="T52" fmla="*/ 3 w 8"/>
                <a:gd name="T5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" h="21">
                  <a:moveTo>
                    <a:pt x="3" y="10"/>
                  </a:moveTo>
                  <a:cubicBezTo>
                    <a:pt x="3" y="8"/>
                    <a:pt x="3" y="5"/>
                    <a:pt x="3" y="5"/>
                  </a:cubicBezTo>
                  <a:cubicBezTo>
                    <a:pt x="3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2"/>
                    <a:pt x="4" y="1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2"/>
                    <a:pt x="6" y="8"/>
                    <a:pt x="6" y="1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8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6" y="21"/>
                    <a:pt x="4" y="21"/>
                  </a:cubicBezTo>
                  <a:cubicBezTo>
                    <a:pt x="2" y="21"/>
                    <a:pt x="1" y="21"/>
                    <a:pt x="1" y="21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34"/>
            <p:cNvSpPr>
              <a:spLocks noEditPoints="1"/>
            </p:cNvSpPr>
            <p:nvPr userDrawn="1"/>
          </p:nvSpPr>
          <p:spPr bwMode="auto">
            <a:xfrm>
              <a:off x="2118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6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5 w 11"/>
                <a:gd name="T13" fmla="*/ 13 h 13"/>
                <a:gd name="T14" fmla="*/ 1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0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5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6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9" y="0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5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5"/>
            <p:cNvSpPr>
              <a:spLocks/>
            </p:cNvSpPr>
            <p:nvPr userDrawn="1"/>
          </p:nvSpPr>
          <p:spPr bwMode="auto">
            <a:xfrm>
              <a:off x="2224" y="1001"/>
              <a:ext cx="111" cy="126"/>
            </a:xfrm>
            <a:custGeom>
              <a:avLst/>
              <a:gdLst>
                <a:gd name="T0" fmla="*/ 7 w 19"/>
                <a:gd name="T1" fmla="*/ 12 h 21"/>
                <a:gd name="T2" fmla="*/ 7 w 19"/>
                <a:gd name="T3" fmla="*/ 17 h 21"/>
                <a:gd name="T4" fmla="*/ 8 w 19"/>
                <a:gd name="T5" fmla="*/ 20 h 21"/>
                <a:gd name="T6" fmla="*/ 10 w 19"/>
                <a:gd name="T7" fmla="*/ 20 h 21"/>
                <a:gd name="T8" fmla="*/ 13 w 19"/>
                <a:gd name="T9" fmla="*/ 20 h 21"/>
                <a:gd name="T10" fmla="*/ 15 w 19"/>
                <a:gd name="T11" fmla="*/ 19 h 21"/>
                <a:gd name="T12" fmla="*/ 18 w 19"/>
                <a:gd name="T13" fmla="*/ 16 h 21"/>
                <a:gd name="T14" fmla="*/ 18 w 19"/>
                <a:gd name="T15" fmla="*/ 16 h 21"/>
                <a:gd name="T16" fmla="*/ 18 w 19"/>
                <a:gd name="T17" fmla="*/ 16 h 21"/>
                <a:gd name="T18" fmla="*/ 18 w 19"/>
                <a:gd name="T19" fmla="*/ 16 h 21"/>
                <a:gd name="T20" fmla="*/ 17 w 19"/>
                <a:gd name="T21" fmla="*/ 20 h 21"/>
                <a:gd name="T22" fmla="*/ 16 w 19"/>
                <a:gd name="T23" fmla="*/ 21 h 21"/>
                <a:gd name="T24" fmla="*/ 14 w 19"/>
                <a:gd name="T25" fmla="*/ 21 h 21"/>
                <a:gd name="T26" fmla="*/ 4 w 19"/>
                <a:gd name="T27" fmla="*/ 21 h 21"/>
                <a:gd name="T28" fmla="*/ 2 w 19"/>
                <a:gd name="T29" fmla="*/ 21 h 21"/>
                <a:gd name="T30" fmla="*/ 1 w 19"/>
                <a:gd name="T31" fmla="*/ 21 h 21"/>
                <a:gd name="T32" fmla="*/ 0 w 19"/>
                <a:gd name="T33" fmla="*/ 21 h 21"/>
                <a:gd name="T34" fmla="*/ 0 w 19"/>
                <a:gd name="T35" fmla="*/ 20 h 21"/>
                <a:gd name="T36" fmla="*/ 1 w 19"/>
                <a:gd name="T37" fmla="*/ 20 h 21"/>
                <a:gd name="T38" fmla="*/ 2 w 19"/>
                <a:gd name="T39" fmla="*/ 20 h 21"/>
                <a:gd name="T40" fmla="*/ 3 w 19"/>
                <a:gd name="T41" fmla="*/ 19 h 21"/>
                <a:gd name="T42" fmla="*/ 3 w 19"/>
                <a:gd name="T43" fmla="*/ 12 h 21"/>
                <a:gd name="T44" fmla="*/ 3 w 19"/>
                <a:gd name="T45" fmla="*/ 9 h 21"/>
                <a:gd name="T46" fmla="*/ 3 w 19"/>
                <a:gd name="T47" fmla="*/ 3 h 21"/>
                <a:gd name="T48" fmla="*/ 2 w 19"/>
                <a:gd name="T49" fmla="*/ 2 h 21"/>
                <a:gd name="T50" fmla="*/ 1 w 19"/>
                <a:gd name="T51" fmla="*/ 2 h 21"/>
                <a:gd name="T52" fmla="*/ 0 w 19"/>
                <a:gd name="T53" fmla="*/ 1 h 21"/>
                <a:gd name="T54" fmla="*/ 0 w 19"/>
                <a:gd name="T55" fmla="*/ 1 h 21"/>
                <a:gd name="T56" fmla="*/ 1 w 19"/>
                <a:gd name="T57" fmla="*/ 0 h 21"/>
                <a:gd name="T58" fmla="*/ 5 w 19"/>
                <a:gd name="T59" fmla="*/ 0 h 21"/>
                <a:gd name="T60" fmla="*/ 5 w 19"/>
                <a:gd name="T61" fmla="*/ 0 h 21"/>
                <a:gd name="T62" fmla="*/ 15 w 19"/>
                <a:gd name="T63" fmla="*/ 0 h 21"/>
                <a:gd name="T64" fmla="*/ 16 w 19"/>
                <a:gd name="T65" fmla="*/ 0 h 21"/>
                <a:gd name="T66" fmla="*/ 16 w 19"/>
                <a:gd name="T67" fmla="*/ 1 h 21"/>
                <a:gd name="T68" fmla="*/ 17 w 19"/>
                <a:gd name="T69" fmla="*/ 5 h 21"/>
                <a:gd name="T70" fmla="*/ 17 w 19"/>
                <a:gd name="T71" fmla="*/ 5 h 21"/>
                <a:gd name="T72" fmla="*/ 17 w 19"/>
                <a:gd name="T73" fmla="*/ 6 h 21"/>
                <a:gd name="T74" fmla="*/ 16 w 19"/>
                <a:gd name="T75" fmla="*/ 6 h 21"/>
                <a:gd name="T76" fmla="*/ 13 w 19"/>
                <a:gd name="T77" fmla="*/ 2 h 21"/>
                <a:gd name="T78" fmla="*/ 11 w 19"/>
                <a:gd name="T79" fmla="*/ 2 h 21"/>
                <a:gd name="T80" fmla="*/ 7 w 19"/>
                <a:gd name="T81" fmla="*/ 1 h 21"/>
                <a:gd name="T82" fmla="*/ 7 w 19"/>
                <a:gd name="T83" fmla="*/ 10 h 21"/>
                <a:gd name="T84" fmla="*/ 10 w 19"/>
                <a:gd name="T85" fmla="*/ 10 h 21"/>
                <a:gd name="T86" fmla="*/ 11 w 19"/>
                <a:gd name="T87" fmla="*/ 9 h 21"/>
                <a:gd name="T88" fmla="*/ 12 w 19"/>
                <a:gd name="T89" fmla="*/ 7 h 21"/>
                <a:gd name="T90" fmla="*/ 12 w 19"/>
                <a:gd name="T91" fmla="*/ 7 h 21"/>
                <a:gd name="T92" fmla="*/ 13 w 19"/>
                <a:gd name="T93" fmla="*/ 7 h 21"/>
                <a:gd name="T94" fmla="*/ 13 w 19"/>
                <a:gd name="T95" fmla="*/ 7 h 21"/>
                <a:gd name="T96" fmla="*/ 13 w 19"/>
                <a:gd name="T97" fmla="*/ 10 h 21"/>
                <a:gd name="T98" fmla="*/ 13 w 19"/>
                <a:gd name="T99" fmla="*/ 13 h 21"/>
                <a:gd name="T100" fmla="*/ 13 w 19"/>
                <a:gd name="T101" fmla="*/ 13 h 21"/>
                <a:gd name="T102" fmla="*/ 12 w 19"/>
                <a:gd name="T103" fmla="*/ 14 h 21"/>
                <a:gd name="T104" fmla="*/ 12 w 19"/>
                <a:gd name="T105" fmla="*/ 13 h 21"/>
                <a:gd name="T106" fmla="*/ 11 w 19"/>
                <a:gd name="T107" fmla="*/ 12 h 21"/>
                <a:gd name="T108" fmla="*/ 10 w 19"/>
                <a:gd name="T109" fmla="*/ 11 h 21"/>
                <a:gd name="T110" fmla="*/ 7 w 19"/>
                <a:gd name="T111" fmla="*/ 11 h 21"/>
                <a:gd name="T112" fmla="*/ 7 w 19"/>
                <a:gd name="T1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" h="21">
                  <a:moveTo>
                    <a:pt x="7" y="12"/>
                  </a:moveTo>
                  <a:cubicBezTo>
                    <a:pt x="7" y="14"/>
                    <a:pt x="7" y="17"/>
                    <a:pt x="7" y="17"/>
                  </a:cubicBezTo>
                  <a:cubicBezTo>
                    <a:pt x="7" y="19"/>
                    <a:pt x="7" y="19"/>
                    <a:pt x="8" y="20"/>
                  </a:cubicBezTo>
                  <a:cubicBezTo>
                    <a:pt x="8" y="20"/>
                    <a:pt x="9" y="20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3" y="20"/>
                    <a:pt x="14" y="19"/>
                    <a:pt x="15" y="19"/>
                  </a:cubicBezTo>
                  <a:cubicBezTo>
                    <a:pt x="15" y="18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16"/>
                    <a:pt x="18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6" y="21"/>
                    <a:pt x="16" y="21"/>
                    <a:pt x="14" y="21"/>
                  </a:cubicBezTo>
                  <a:cubicBezTo>
                    <a:pt x="12" y="21"/>
                    <a:pt x="9" y="21"/>
                    <a:pt x="4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7"/>
                    <a:pt x="3" y="3"/>
                    <a:pt x="3" y="3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13" y="0"/>
                    <a:pt x="15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6" y="1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6" y="5"/>
                    <a:pt x="14" y="3"/>
                    <a:pt x="13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3" y="11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3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9" y="11"/>
                    <a:pt x="8" y="11"/>
                    <a:pt x="7" y="11"/>
                  </a:cubicBezTo>
                  <a:lnTo>
                    <a:pt x="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6"/>
            <p:cNvSpPr>
              <a:spLocks/>
            </p:cNvSpPr>
            <p:nvPr userDrawn="1"/>
          </p:nvSpPr>
          <p:spPr bwMode="auto">
            <a:xfrm>
              <a:off x="2341" y="1049"/>
              <a:ext cx="83" cy="78"/>
            </a:xfrm>
            <a:custGeom>
              <a:avLst/>
              <a:gdLst>
                <a:gd name="T0" fmla="*/ 3 w 14"/>
                <a:gd name="T1" fmla="*/ 1 h 13"/>
                <a:gd name="T2" fmla="*/ 4 w 14"/>
                <a:gd name="T3" fmla="*/ 0 h 13"/>
                <a:gd name="T4" fmla="*/ 4 w 14"/>
                <a:gd name="T5" fmla="*/ 1 h 13"/>
                <a:gd name="T6" fmla="*/ 4 w 14"/>
                <a:gd name="T7" fmla="*/ 2 h 13"/>
                <a:gd name="T8" fmla="*/ 5 w 14"/>
                <a:gd name="T9" fmla="*/ 2 h 13"/>
                <a:gd name="T10" fmla="*/ 6 w 14"/>
                <a:gd name="T11" fmla="*/ 1 h 13"/>
                <a:gd name="T12" fmla="*/ 8 w 14"/>
                <a:gd name="T13" fmla="*/ 0 h 13"/>
                <a:gd name="T14" fmla="*/ 11 w 14"/>
                <a:gd name="T15" fmla="*/ 1 h 13"/>
                <a:gd name="T16" fmla="*/ 12 w 14"/>
                <a:gd name="T17" fmla="*/ 4 h 13"/>
                <a:gd name="T18" fmla="*/ 12 w 14"/>
                <a:gd name="T19" fmla="*/ 8 h 13"/>
                <a:gd name="T20" fmla="*/ 12 w 14"/>
                <a:gd name="T21" fmla="*/ 11 h 13"/>
                <a:gd name="T22" fmla="*/ 13 w 14"/>
                <a:gd name="T23" fmla="*/ 12 h 13"/>
                <a:gd name="T24" fmla="*/ 14 w 14"/>
                <a:gd name="T25" fmla="*/ 12 h 13"/>
                <a:gd name="T26" fmla="*/ 14 w 14"/>
                <a:gd name="T27" fmla="*/ 12 h 13"/>
                <a:gd name="T28" fmla="*/ 14 w 14"/>
                <a:gd name="T29" fmla="*/ 13 h 13"/>
                <a:gd name="T30" fmla="*/ 14 w 14"/>
                <a:gd name="T31" fmla="*/ 13 h 13"/>
                <a:gd name="T32" fmla="*/ 11 w 14"/>
                <a:gd name="T33" fmla="*/ 13 h 13"/>
                <a:gd name="T34" fmla="*/ 8 w 14"/>
                <a:gd name="T35" fmla="*/ 13 h 13"/>
                <a:gd name="T36" fmla="*/ 8 w 14"/>
                <a:gd name="T37" fmla="*/ 13 h 13"/>
                <a:gd name="T38" fmla="*/ 8 w 14"/>
                <a:gd name="T39" fmla="*/ 12 h 13"/>
                <a:gd name="T40" fmla="*/ 8 w 14"/>
                <a:gd name="T41" fmla="*/ 12 h 13"/>
                <a:gd name="T42" fmla="*/ 9 w 14"/>
                <a:gd name="T43" fmla="*/ 12 h 13"/>
                <a:gd name="T44" fmla="*/ 9 w 14"/>
                <a:gd name="T45" fmla="*/ 11 h 13"/>
                <a:gd name="T46" fmla="*/ 9 w 14"/>
                <a:gd name="T47" fmla="*/ 8 h 13"/>
                <a:gd name="T48" fmla="*/ 9 w 14"/>
                <a:gd name="T49" fmla="*/ 5 h 13"/>
                <a:gd name="T50" fmla="*/ 9 w 14"/>
                <a:gd name="T51" fmla="*/ 3 h 13"/>
                <a:gd name="T52" fmla="*/ 7 w 14"/>
                <a:gd name="T53" fmla="*/ 2 h 13"/>
                <a:gd name="T54" fmla="*/ 5 w 14"/>
                <a:gd name="T55" fmla="*/ 3 h 13"/>
                <a:gd name="T56" fmla="*/ 5 w 14"/>
                <a:gd name="T57" fmla="*/ 5 h 13"/>
                <a:gd name="T58" fmla="*/ 5 w 14"/>
                <a:gd name="T59" fmla="*/ 11 h 13"/>
                <a:gd name="T60" fmla="*/ 5 w 14"/>
                <a:gd name="T61" fmla="*/ 12 h 13"/>
                <a:gd name="T62" fmla="*/ 6 w 14"/>
                <a:gd name="T63" fmla="*/ 12 h 13"/>
                <a:gd name="T64" fmla="*/ 6 w 14"/>
                <a:gd name="T65" fmla="*/ 12 h 13"/>
                <a:gd name="T66" fmla="*/ 6 w 14"/>
                <a:gd name="T67" fmla="*/ 13 h 13"/>
                <a:gd name="T68" fmla="*/ 6 w 14"/>
                <a:gd name="T69" fmla="*/ 13 h 13"/>
                <a:gd name="T70" fmla="*/ 3 w 14"/>
                <a:gd name="T71" fmla="*/ 13 h 13"/>
                <a:gd name="T72" fmla="*/ 0 w 14"/>
                <a:gd name="T73" fmla="*/ 13 h 13"/>
                <a:gd name="T74" fmla="*/ 0 w 14"/>
                <a:gd name="T75" fmla="*/ 13 h 13"/>
                <a:gd name="T76" fmla="*/ 0 w 14"/>
                <a:gd name="T77" fmla="*/ 12 h 13"/>
                <a:gd name="T78" fmla="*/ 0 w 14"/>
                <a:gd name="T79" fmla="*/ 12 h 13"/>
                <a:gd name="T80" fmla="*/ 1 w 14"/>
                <a:gd name="T81" fmla="*/ 12 h 13"/>
                <a:gd name="T82" fmla="*/ 2 w 14"/>
                <a:gd name="T83" fmla="*/ 11 h 13"/>
                <a:gd name="T84" fmla="*/ 2 w 14"/>
                <a:gd name="T85" fmla="*/ 5 h 13"/>
                <a:gd name="T86" fmla="*/ 0 w 14"/>
                <a:gd name="T87" fmla="*/ 3 h 13"/>
                <a:gd name="T88" fmla="*/ 0 w 14"/>
                <a:gd name="T89" fmla="*/ 3 h 13"/>
                <a:gd name="T90" fmla="*/ 0 w 14"/>
                <a:gd name="T91" fmla="*/ 3 h 13"/>
                <a:gd name="T92" fmla="*/ 0 w 14"/>
                <a:gd name="T93" fmla="*/ 3 h 13"/>
                <a:gd name="T94" fmla="*/ 0 w 14"/>
                <a:gd name="T95" fmla="*/ 2 h 13"/>
                <a:gd name="T96" fmla="*/ 3 w 14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" h="13">
                  <a:moveTo>
                    <a:pt x="3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10"/>
                    <a:pt x="12" y="11"/>
                  </a:cubicBezTo>
                  <a:cubicBezTo>
                    <a:pt x="12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1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9" y="10"/>
                    <a:pt x="9" y="10"/>
                    <a:pt x="9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37"/>
            <p:cNvSpPr>
              <a:spLocks/>
            </p:cNvSpPr>
            <p:nvPr userDrawn="1"/>
          </p:nvSpPr>
          <p:spPr bwMode="auto">
            <a:xfrm>
              <a:off x="2429" y="1037"/>
              <a:ext cx="53" cy="90"/>
            </a:xfrm>
            <a:custGeom>
              <a:avLst/>
              <a:gdLst>
                <a:gd name="T0" fmla="*/ 1 w 9"/>
                <a:gd name="T1" fmla="*/ 4 h 15"/>
                <a:gd name="T2" fmla="*/ 0 w 9"/>
                <a:gd name="T3" fmla="*/ 4 h 15"/>
                <a:gd name="T4" fmla="*/ 1 w 9"/>
                <a:gd name="T5" fmla="*/ 3 h 15"/>
                <a:gd name="T6" fmla="*/ 5 w 9"/>
                <a:gd name="T7" fmla="*/ 0 h 15"/>
                <a:gd name="T8" fmla="*/ 5 w 9"/>
                <a:gd name="T9" fmla="*/ 0 h 15"/>
                <a:gd name="T10" fmla="*/ 5 w 9"/>
                <a:gd name="T11" fmla="*/ 0 h 15"/>
                <a:gd name="T12" fmla="*/ 5 w 9"/>
                <a:gd name="T13" fmla="*/ 3 h 15"/>
                <a:gd name="T14" fmla="*/ 9 w 9"/>
                <a:gd name="T15" fmla="*/ 3 h 15"/>
                <a:gd name="T16" fmla="*/ 9 w 9"/>
                <a:gd name="T17" fmla="*/ 3 h 15"/>
                <a:gd name="T18" fmla="*/ 9 w 9"/>
                <a:gd name="T19" fmla="*/ 4 h 15"/>
                <a:gd name="T20" fmla="*/ 9 w 9"/>
                <a:gd name="T21" fmla="*/ 4 h 15"/>
                <a:gd name="T22" fmla="*/ 5 w 9"/>
                <a:gd name="T23" fmla="*/ 4 h 15"/>
                <a:gd name="T24" fmla="*/ 5 w 9"/>
                <a:gd name="T25" fmla="*/ 8 h 15"/>
                <a:gd name="T26" fmla="*/ 5 w 9"/>
                <a:gd name="T27" fmla="*/ 11 h 15"/>
                <a:gd name="T28" fmla="*/ 7 w 9"/>
                <a:gd name="T29" fmla="*/ 14 h 15"/>
                <a:gd name="T30" fmla="*/ 8 w 9"/>
                <a:gd name="T31" fmla="*/ 13 h 15"/>
                <a:gd name="T32" fmla="*/ 9 w 9"/>
                <a:gd name="T33" fmla="*/ 13 h 15"/>
                <a:gd name="T34" fmla="*/ 9 w 9"/>
                <a:gd name="T35" fmla="*/ 14 h 15"/>
                <a:gd name="T36" fmla="*/ 9 w 9"/>
                <a:gd name="T37" fmla="*/ 14 h 15"/>
                <a:gd name="T38" fmla="*/ 5 w 9"/>
                <a:gd name="T39" fmla="*/ 15 h 15"/>
                <a:gd name="T40" fmla="*/ 2 w 9"/>
                <a:gd name="T41" fmla="*/ 13 h 15"/>
                <a:gd name="T42" fmla="*/ 2 w 9"/>
                <a:gd name="T43" fmla="*/ 8 h 15"/>
                <a:gd name="T44" fmla="*/ 2 w 9"/>
                <a:gd name="T45" fmla="*/ 4 h 15"/>
                <a:gd name="T46" fmla="*/ 1 w 9"/>
                <a:gd name="T4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15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3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4"/>
                    <a:pt x="7" y="14"/>
                  </a:cubicBezTo>
                  <a:cubicBezTo>
                    <a:pt x="7" y="14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5"/>
                    <a:pt x="5" y="15"/>
                  </a:cubicBezTo>
                  <a:cubicBezTo>
                    <a:pt x="3" y="15"/>
                    <a:pt x="2" y="14"/>
                    <a:pt x="2" y="13"/>
                  </a:cubicBezTo>
                  <a:cubicBezTo>
                    <a:pt x="2" y="12"/>
                    <a:pt x="2" y="9"/>
                    <a:pt x="2" y="8"/>
                  </a:cubicBezTo>
                  <a:cubicBezTo>
                    <a:pt x="2" y="4"/>
                    <a:pt x="2" y="4"/>
                    <a:pt x="2" y="4"/>
                  </a:cubicBezTo>
                  <a:lnTo>
                    <a:pt x="1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38"/>
            <p:cNvSpPr>
              <a:spLocks noEditPoints="1"/>
            </p:cNvSpPr>
            <p:nvPr userDrawn="1"/>
          </p:nvSpPr>
          <p:spPr bwMode="auto">
            <a:xfrm>
              <a:off x="2488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7 w 11"/>
                <a:gd name="T3" fmla="*/ 11 h 13"/>
                <a:gd name="T4" fmla="*/ 10 w 11"/>
                <a:gd name="T5" fmla="*/ 9 h 13"/>
                <a:gd name="T6" fmla="*/ 11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6 w 11"/>
                <a:gd name="T13" fmla="*/ 13 h 13"/>
                <a:gd name="T14" fmla="*/ 2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1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7 w 11"/>
                <a:gd name="T29" fmla="*/ 5 h 13"/>
                <a:gd name="T30" fmla="*/ 8 w 11"/>
                <a:gd name="T31" fmla="*/ 4 h 13"/>
                <a:gd name="T32" fmla="*/ 6 w 11"/>
                <a:gd name="T33" fmla="*/ 2 h 13"/>
                <a:gd name="T34" fmla="*/ 3 w 11"/>
                <a:gd name="T35" fmla="*/ 5 h 13"/>
                <a:gd name="T36" fmla="*/ 7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7" y="11"/>
                  </a:cubicBezTo>
                  <a:cubicBezTo>
                    <a:pt x="9" y="11"/>
                    <a:pt x="10" y="10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7" y="5"/>
                  </a:moveTo>
                  <a:cubicBezTo>
                    <a:pt x="7" y="5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4" y="2"/>
                    <a:pt x="4" y="3"/>
                    <a:pt x="3" y="5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39"/>
            <p:cNvSpPr>
              <a:spLocks/>
            </p:cNvSpPr>
            <p:nvPr userDrawn="1"/>
          </p:nvSpPr>
          <p:spPr bwMode="auto">
            <a:xfrm>
              <a:off x="2559" y="1049"/>
              <a:ext cx="58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1 w 10"/>
                <a:gd name="T5" fmla="*/ 3 h 13"/>
                <a:gd name="T6" fmla="*/ 0 w 10"/>
                <a:gd name="T7" fmla="*/ 3 h 13"/>
                <a:gd name="T8" fmla="*/ 0 w 10"/>
                <a:gd name="T9" fmla="*/ 3 h 13"/>
                <a:gd name="T10" fmla="*/ 1 w 10"/>
                <a:gd name="T11" fmla="*/ 2 h 13"/>
                <a:gd name="T12" fmla="*/ 4 w 10"/>
                <a:gd name="T13" fmla="*/ 1 h 13"/>
                <a:gd name="T14" fmla="*/ 5 w 10"/>
                <a:gd name="T15" fmla="*/ 0 h 13"/>
                <a:gd name="T16" fmla="*/ 5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9 w 10"/>
                <a:gd name="T23" fmla="*/ 0 h 13"/>
                <a:gd name="T24" fmla="*/ 10 w 10"/>
                <a:gd name="T25" fmla="*/ 2 h 13"/>
                <a:gd name="T26" fmla="*/ 9 w 10"/>
                <a:gd name="T27" fmla="*/ 3 h 13"/>
                <a:gd name="T28" fmla="*/ 8 w 10"/>
                <a:gd name="T29" fmla="*/ 3 h 13"/>
                <a:gd name="T30" fmla="*/ 7 w 10"/>
                <a:gd name="T31" fmla="*/ 3 h 13"/>
                <a:gd name="T32" fmla="*/ 6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7 w 10"/>
                <a:gd name="T41" fmla="*/ 12 h 13"/>
                <a:gd name="T42" fmla="*/ 8 w 10"/>
                <a:gd name="T43" fmla="*/ 12 h 13"/>
                <a:gd name="T44" fmla="*/ 8 w 10"/>
                <a:gd name="T45" fmla="*/ 13 h 13"/>
                <a:gd name="T46" fmla="*/ 7 w 10"/>
                <a:gd name="T47" fmla="*/ 13 h 13"/>
                <a:gd name="T48" fmla="*/ 4 w 10"/>
                <a:gd name="T49" fmla="*/ 13 h 13"/>
                <a:gd name="T50" fmla="*/ 0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0 w 10"/>
                <a:gd name="T57" fmla="*/ 12 h 13"/>
                <a:gd name="T58" fmla="*/ 1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0" y="1"/>
                    <a:pt x="10" y="2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7" y="13"/>
                    <a:pt x="6" y="13"/>
                    <a:pt x="4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0"/>
            <p:cNvSpPr>
              <a:spLocks noEditPoints="1"/>
            </p:cNvSpPr>
            <p:nvPr userDrawn="1"/>
          </p:nvSpPr>
          <p:spPr bwMode="auto">
            <a:xfrm>
              <a:off x="2623" y="1049"/>
              <a:ext cx="77" cy="126"/>
            </a:xfrm>
            <a:custGeom>
              <a:avLst/>
              <a:gdLst>
                <a:gd name="T0" fmla="*/ 5 w 13"/>
                <a:gd name="T1" fmla="*/ 18 h 21"/>
                <a:gd name="T2" fmla="*/ 5 w 13"/>
                <a:gd name="T3" fmla="*/ 20 h 21"/>
                <a:gd name="T4" fmla="*/ 7 w 13"/>
                <a:gd name="T5" fmla="*/ 20 h 21"/>
                <a:gd name="T6" fmla="*/ 7 w 13"/>
                <a:gd name="T7" fmla="*/ 20 h 21"/>
                <a:gd name="T8" fmla="*/ 7 w 13"/>
                <a:gd name="T9" fmla="*/ 20 h 21"/>
                <a:gd name="T10" fmla="*/ 6 w 13"/>
                <a:gd name="T11" fmla="*/ 21 h 21"/>
                <a:gd name="T12" fmla="*/ 3 w 13"/>
                <a:gd name="T13" fmla="*/ 21 h 21"/>
                <a:gd name="T14" fmla="*/ 0 w 13"/>
                <a:gd name="T15" fmla="*/ 21 h 21"/>
                <a:gd name="T16" fmla="*/ 0 w 13"/>
                <a:gd name="T17" fmla="*/ 20 h 21"/>
                <a:gd name="T18" fmla="*/ 0 w 13"/>
                <a:gd name="T19" fmla="*/ 20 h 21"/>
                <a:gd name="T20" fmla="*/ 0 w 13"/>
                <a:gd name="T21" fmla="*/ 20 h 21"/>
                <a:gd name="T22" fmla="*/ 1 w 13"/>
                <a:gd name="T23" fmla="*/ 20 h 21"/>
                <a:gd name="T24" fmla="*/ 2 w 13"/>
                <a:gd name="T25" fmla="*/ 19 h 21"/>
                <a:gd name="T26" fmla="*/ 2 w 13"/>
                <a:gd name="T27" fmla="*/ 15 h 21"/>
                <a:gd name="T28" fmla="*/ 2 w 13"/>
                <a:gd name="T29" fmla="*/ 5 h 21"/>
                <a:gd name="T30" fmla="*/ 1 w 13"/>
                <a:gd name="T31" fmla="*/ 3 h 21"/>
                <a:gd name="T32" fmla="*/ 0 w 13"/>
                <a:gd name="T33" fmla="*/ 3 h 21"/>
                <a:gd name="T34" fmla="*/ 0 w 13"/>
                <a:gd name="T35" fmla="*/ 3 h 21"/>
                <a:gd name="T36" fmla="*/ 0 w 13"/>
                <a:gd name="T37" fmla="*/ 2 h 21"/>
                <a:gd name="T38" fmla="*/ 0 w 13"/>
                <a:gd name="T39" fmla="*/ 2 h 21"/>
                <a:gd name="T40" fmla="*/ 3 w 13"/>
                <a:gd name="T41" fmla="*/ 1 h 21"/>
                <a:gd name="T42" fmla="*/ 4 w 13"/>
                <a:gd name="T43" fmla="*/ 0 h 21"/>
                <a:gd name="T44" fmla="*/ 4 w 13"/>
                <a:gd name="T45" fmla="*/ 1 h 21"/>
                <a:gd name="T46" fmla="*/ 5 w 13"/>
                <a:gd name="T47" fmla="*/ 2 h 21"/>
                <a:gd name="T48" fmla="*/ 5 w 13"/>
                <a:gd name="T49" fmla="*/ 2 h 21"/>
                <a:gd name="T50" fmla="*/ 9 w 13"/>
                <a:gd name="T51" fmla="*/ 0 h 21"/>
                <a:gd name="T52" fmla="*/ 12 w 13"/>
                <a:gd name="T53" fmla="*/ 2 h 21"/>
                <a:gd name="T54" fmla="*/ 13 w 13"/>
                <a:gd name="T55" fmla="*/ 6 h 21"/>
                <a:gd name="T56" fmla="*/ 7 w 13"/>
                <a:gd name="T57" fmla="*/ 13 h 21"/>
                <a:gd name="T58" fmla="*/ 5 w 13"/>
                <a:gd name="T59" fmla="*/ 13 h 21"/>
                <a:gd name="T60" fmla="*/ 5 w 13"/>
                <a:gd name="T61" fmla="*/ 18 h 21"/>
                <a:gd name="T62" fmla="*/ 5 w 13"/>
                <a:gd name="T63" fmla="*/ 10 h 21"/>
                <a:gd name="T64" fmla="*/ 5 w 13"/>
                <a:gd name="T65" fmla="*/ 11 h 21"/>
                <a:gd name="T66" fmla="*/ 8 w 13"/>
                <a:gd name="T67" fmla="*/ 12 h 21"/>
                <a:gd name="T68" fmla="*/ 10 w 13"/>
                <a:gd name="T69" fmla="*/ 8 h 21"/>
                <a:gd name="T70" fmla="*/ 7 w 13"/>
                <a:gd name="T71" fmla="*/ 2 h 21"/>
                <a:gd name="T72" fmla="*/ 5 w 13"/>
                <a:gd name="T73" fmla="*/ 3 h 21"/>
                <a:gd name="T74" fmla="*/ 5 w 13"/>
                <a:gd name="T7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21">
                  <a:moveTo>
                    <a:pt x="5" y="18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7" y="21"/>
                    <a:pt x="6" y="21"/>
                  </a:cubicBezTo>
                  <a:cubicBezTo>
                    <a:pt x="6" y="21"/>
                    <a:pt x="5" y="21"/>
                    <a:pt x="3" y="21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19"/>
                    <a:pt x="2" y="19"/>
                  </a:cubicBezTo>
                  <a:cubicBezTo>
                    <a:pt x="2" y="18"/>
                    <a:pt x="2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3"/>
                    <a:pt x="13" y="4"/>
                    <a:pt x="13" y="6"/>
                  </a:cubicBezTo>
                  <a:cubicBezTo>
                    <a:pt x="13" y="10"/>
                    <a:pt x="11" y="13"/>
                    <a:pt x="7" y="13"/>
                  </a:cubicBezTo>
                  <a:cubicBezTo>
                    <a:pt x="7" y="13"/>
                    <a:pt x="5" y="13"/>
                    <a:pt x="5" y="13"/>
                  </a:cubicBezTo>
                  <a:lnTo>
                    <a:pt x="5" y="18"/>
                  </a:lnTo>
                  <a:close/>
                  <a:moveTo>
                    <a:pt x="5" y="10"/>
                  </a:moveTo>
                  <a:cubicBezTo>
                    <a:pt x="5" y="10"/>
                    <a:pt x="5" y="11"/>
                    <a:pt x="5" y="11"/>
                  </a:cubicBezTo>
                  <a:cubicBezTo>
                    <a:pt x="6" y="12"/>
                    <a:pt x="7" y="12"/>
                    <a:pt x="8" y="12"/>
                  </a:cubicBezTo>
                  <a:cubicBezTo>
                    <a:pt x="9" y="12"/>
                    <a:pt x="10" y="11"/>
                    <a:pt x="10" y="8"/>
                  </a:cubicBezTo>
                  <a:cubicBezTo>
                    <a:pt x="10" y="5"/>
                    <a:pt x="10" y="2"/>
                    <a:pt x="7" y="2"/>
                  </a:cubicBezTo>
                  <a:cubicBezTo>
                    <a:pt x="6" y="2"/>
                    <a:pt x="5" y="3"/>
                    <a:pt x="5" y="3"/>
                  </a:cubicBezTo>
                  <a:lnTo>
                    <a:pt x="5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1"/>
            <p:cNvSpPr>
              <a:spLocks/>
            </p:cNvSpPr>
            <p:nvPr userDrawn="1"/>
          </p:nvSpPr>
          <p:spPr bwMode="auto">
            <a:xfrm>
              <a:off x="2711" y="1049"/>
              <a:ext cx="59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0 w 10"/>
                <a:gd name="T5" fmla="*/ 3 h 13"/>
                <a:gd name="T6" fmla="*/ 0 w 10"/>
                <a:gd name="T7" fmla="*/ 3 h 13"/>
                <a:gd name="T8" fmla="*/ 0 w 10"/>
                <a:gd name="T9" fmla="*/ 3 h 13"/>
                <a:gd name="T10" fmla="*/ 0 w 10"/>
                <a:gd name="T11" fmla="*/ 2 h 13"/>
                <a:gd name="T12" fmla="*/ 4 w 10"/>
                <a:gd name="T13" fmla="*/ 1 h 13"/>
                <a:gd name="T14" fmla="*/ 4 w 10"/>
                <a:gd name="T15" fmla="*/ 0 h 13"/>
                <a:gd name="T16" fmla="*/ 5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8 w 10"/>
                <a:gd name="T23" fmla="*/ 0 h 13"/>
                <a:gd name="T24" fmla="*/ 10 w 10"/>
                <a:gd name="T25" fmla="*/ 2 h 13"/>
                <a:gd name="T26" fmla="*/ 8 w 10"/>
                <a:gd name="T27" fmla="*/ 3 h 13"/>
                <a:gd name="T28" fmla="*/ 7 w 10"/>
                <a:gd name="T29" fmla="*/ 3 h 13"/>
                <a:gd name="T30" fmla="*/ 6 w 10"/>
                <a:gd name="T31" fmla="*/ 3 h 13"/>
                <a:gd name="T32" fmla="*/ 5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7 w 10"/>
                <a:gd name="T41" fmla="*/ 12 h 13"/>
                <a:gd name="T42" fmla="*/ 7 w 10"/>
                <a:gd name="T43" fmla="*/ 12 h 13"/>
                <a:gd name="T44" fmla="*/ 7 w 10"/>
                <a:gd name="T45" fmla="*/ 13 h 13"/>
                <a:gd name="T46" fmla="*/ 7 w 10"/>
                <a:gd name="T47" fmla="*/ 13 h 13"/>
                <a:gd name="T48" fmla="*/ 3 w 10"/>
                <a:gd name="T49" fmla="*/ 13 h 13"/>
                <a:gd name="T50" fmla="*/ 0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0 w 10"/>
                <a:gd name="T57" fmla="*/ 12 h 13"/>
                <a:gd name="T58" fmla="*/ 1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2"/>
            <p:cNvSpPr>
              <a:spLocks noEditPoints="1"/>
            </p:cNvSpPr>
            <p:nvPr userDrawn="1"/>
          </p:nvSpPr>
          <p:spPr bwMode="auto">
            <a:xfrm>
              <a:off x="2770" y="1013"/>
              <a:ext cx="41" cy="114"/>
            </a:xfrm>
            <a:custGeom>
              <a:avLst/>
              <a:gdLst>
                <a:gd name="T0" fmla="*/ 2 w 7"/>
                <a:gd name="T1" fmla="*/ 11 h 19"/>
                <a:gd name="T2" fmla="*/ 1 w 7"/>
                <a:gd name="T3" fmla="*/ 9 h 19"/>
                <a:gd name="T4" fmla="*/ 1 w 7"/>
                <a:gd name="T5" fmla="*/ 9 h 19"/>
                <a:gd name="T6" fmla="*/ 1 w 7"/>
                <a:gd name="T7" fmla="*/ 8 h 19"/>
                <a:gd name="T8" fmla="*/ 1 w 7"/>
                <a:gd name="T9" fmla="*/ 8 h 19"/>
                <a:gd name="T10" fmla="*/ 5 w 7"/>
                <a:gd name="T11" fmla="*/ 7 h 19"/>
                <a:gd name="T12" fmla="*/ 5 w 7"/>
                <a:gd name="T13" fmla="*/ 6 h 19"/>
                <a:gd name="T14" fmla="*/ 5 w 7"/>
                <a:gd name="T15" fmla="*/ 7 h 19"/>
                <a:gd name="T16" fmla="*/ 5 w 7"/>
                <a:gd name="T17" fmla="*/ 12 h 19"/>
                <a:gd name="T18" fmla="*/ 5 w 7"/>
                <a:gd name="T19" fmla="*/ 15 h 19"/>
                <a:gd name="T20" fmla="*/ 5 w 7"/>
                <a:gd name="T21" fmla="*/ 17 h 19"/>
                <a:gd name="T22" fmla="*/ 6 w 7"/>
                <a:gd name="T23" fmla="*/ 18 h 19"/>
                <a:gd name="T24" fmla="*/ 7 w 7"/>
                <a:gd name="T25" fmla="*/ 18 h 19"/>
                <a:gd name="T26" fmla="*/ 7 w 7"/>
                <a:gd name="T27" fmla="*/ 18 h 19"/>
                <a:gd name="T28" fmla="*/ 7 w 7"/>
                <a:gd name="T29" fmla="*/ 19 h 19"/>
                <a:gd name="T30" fmla="*/ 7 w 7"/>
                <a:gd name="T31" fmla="*/ 19 h 19"/>
                <a:gd name="T32" fmla="*/ 4 w 7"/>
                <a:gd name="T33" fmla="*/ 19 h 19"/>
                <a:gd name="T34" fmla="*/ 1 w 7"/>
                <a:gd name="T35" fmla="*/ 19 h 19"/>
                <a:gd name="T36" fmla="*/ 0 w 7"/>
                <a:gd name="T37" fmla="*/ 19 h 19"/>
                <a:gd name="T38" fmla="*/ 0 w 7"/>
                <a:gd name="T39" fmla="*/ 18 h 19"/>
                <a:gd name="T40" fmla="*/ 1 w 7"/>
                <a:gd name="T41" fmla="*/ 18 h 19"/>
                <a:gd name="T42" fmla="*/ 2 w 7"/>
                <a:gd name="T43" fmla="*/ 18 h 19"/>
                <a:gd name="T44" fmla="*/ 2 w 7"/>
                <a:gd name="T45" fmla="*/ 17 h 19"/>
                <a:gd name="T46" fmla="*/ 2 w 7"/>
                <a:gd name="T47" fmla="*/ 15 h 19"/>
                <a:gd name="T48" fmla="*/ 2 w 7"/>
                <a:gd name="T49" fmla="*/ 11 h 19"/>
                <a:gd name="T50" fmla="*/ 3 w 7"/>
                <a:gd name="T51" fmla="*/ 4 h 19"/>
                <a:gd name="T52" fmla="*/ 2 w 7"/>
                <a:gd name="T53" fmla="*/ 2 h 19"/>
                <a:gd name="T54" fmla="*/ 4 w 7"/>
                <a:gd name="T55" fmla="*/ 0 h 19"/>
                <a:gd name="T56" fmla="*/ 5 w 7"/>
                <a:gd name="T57" fmla="*/ 2 h 19"/>
                <a:gd name="T58" fmla="*/ 3 w 7"/>
                <a:gd name="T5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" h="19">
                  <a:moveTo>
                    <a:pt x="2" y="11"/>
                  </a:moveTo>
                  <a:cubicBezTo>
                    <a:pt x="2" y="10"/>
                    <a:pt x="2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4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6" y="7"/>
                    <a:pt x="5" y="7"/>
                  </a:cubicBezTo>
                  <a:cubicBezTo>
                    <a:pt x="5" y="7"/>
                    <a:pt x="5" y="9"/>
                    <a:pt x="5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4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6"/>
                    <a:pt x="2" y="15"/>
                    <a:pt x="2" y="15"/>
                  </a:cubicBezTo>
                  <a:lnTo>
                    <a:pt x="2" y="11"/>
                  </a:lnTo>
                  <a:close/>
                  <a:moveTo>
                    <a:pt x="3" y="4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4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3"/>
                    <a:pt x="5" y="4"/>
                    <a:pt x="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3"/>
            <p:cNvSpPr>
              <a:spLocks/>
            </p:cNvSpPr>
            <p:nvPr userDrawn="1"/>
          </p:nvSpPr>
          <p:spPr bwMode="auto">
            <a:xfrm>
              <a:off x="2823" y="1049"/>
              <a:ext cx="47" cy="78"/>
            </a:xfrm>
            <a:custGeom>
              <a:avLst/>
              <a:gdLst>
                <a:gd name="T0" fmla="*/ 0 w 8"/>
                <a:gd name="T1" fmla="*/ 9 h 13"/>
                <a:gd name="T2" fmla="*/ 0 w 8"/>
                <a:gd name="T3" fmla="*/ 9 h 13"/>
                <a:gd name="T4" fmla="*/ 0 w 8"/>
                <a:gd name="T5" fmla="*/ 9 h 13"/>
                <a:gd name="T6" fmla="*/ 1 w 8"/>
                <a:gd name="T7" fmla="*/ 9 h 13"/>
                <a:gd name="T8" fmla="*/ 2 w 8"/>
                <a:gd name="T9" fmla="*/ 10 h 13"/>
                <a:gd name="T10" fmla="*/ 4 w 8"/>
                <a:gd name="T11" fmla="*/ 12 h 13"/>
                <a:gd name="T12" fmla="*/ 6 w 8"/>
                <a:gd name="T13" fmla="*/ 10 h 13"/>
                <a:gd name="T14" fmla="*/ 3 w 8"/>
                <a:gd name="T15" fmla="*/ 8 h 13"/>
                <a:gd name="T16" fmla="*/ 0 w 8"/>
                <a:gd name="T17" fmla="*/ 4 h 13"/>
                <a:gd name="T18" fmla="*/ 1 w 8"/>
                <a:gd name="T19" fmla="*/ 1 h 13"/>
                <a:gd name="T20" fmla="*/ 4 w 8"/>
                <a:gd name="T21" fmla="*/ 0 h 13"/>
                <a:gd name="T22" fmla="*/ 7 w 8"/>
                <a:gd name="T23" fmla="*/ 1 h 13"/>
                <a:gd name="T24" fmla="*/ 8 w 8"/>
                <a:gd name="T25" fmla="*/ 2 h 13"/>
                <a:gd name="T26" fmla="*/ 8 w 8"/>
                <a:gd name="T27" fmla="*/ 4 h 13"/>
                <a:gd name="T28" fmla="*/ 8 w 8"/>
                <a:gd name="T29" fmla="*/ 4 h 13"/>
                <a:gd name="T30" fmla="*/ 7 w 8"/>
                <a:gd name="T31" fmla="*/ 4 h 13"/>
                <a:gd name="T32" fmla="*/ 7 w 8"/>
                <a:gd name="T33" fmla="*/ 4 h 13"/>
                <a:gd name="T34" fmla="*/ 6 w 8"/>
                <a:gd name="T35" fmla="*/ 3 h 13"/>
                <a:gd name="T36" fmla="*/ 4 w 8"/>
                <a:gd name="T37" fmla="*/ 2 h 13"/>
                <a:gd name="T38" fmla="*/ 2 w 8"/>
                <a:gd name="T39" fmla="*/ 3 h 13"/>
                <a:gd name="T40" fmla="*/ 5 w 8"/>
                <a:gd name="T41" fmla="*/ 5 h 13"/>
                <a:gd name="T42" fmla="*/ 7 w 8"/>
                <a:gd name="T43" fmla="*/ 7 h 13"/>
                <a:gd name="T44" fmla="*/ 8 w 8"/>
                <a:gd name="T45" fmla="*/ 9 h 13"/>
                <a:gd name="T46" fmla="*/ 4 w 8"/>
                <a:gd name="T47" fmla="*/ 13 h 13"/>
                <a:gd name="T48" fmla="*/ 0 w 8"/>
                <a:gd name="T49" fmla="*/ 12 h 13"/>
                <a:gd name="T50" fmla="*/ 0 w 8"/>
                <a:gd name="T51" fmla="*/ 12 h 13"/>
                <a:gd name="T52" fmla="*/ 0 w 8"/>
                <a:gd name="T5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" h="13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5" y="12"/>
                    <a:pt x="6" y="11"/>
                    <a:pt x="6" y="10"/>
                  </a:cubicBezTo>
                  <a:cubicBezTo>
                    <a:pt x="6" y="9"/>
                    <a:pt x="5" y="9"/>
                    <a:pt x="3" y="8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8" y="7"/>
                    <a:pt x="8" y="8"/>
                    <a:pt x="8" y="9"/>
                  </a:cubicBezTo>
                  <a:cubicBezTo>
                    <a:pt x="8" y="11"/>
                    <a:pt x="6" y="13"/>
                    <a:pt x="4" y="13"/>
                  </a:cubicBezTo>
                  <a:cubicBezTo>
                    <a:pt x="2" y="13"/>
                    <a:pt x="1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4"/>
            <p:cNvSpPr>
              <a:spLocks noEditPoints="1"/>
            </p:cNvSpPr>
            <p:nvPr userDrawn="1"/>
          </p:nvSpPr>
          <p:spPr bwMode="auto">
            <a:xfrm>
              <a:off x="2882" y="1049"/>
              <a:ext cx="64" cy="78"/>
            </a:xfrm>
            <a:custGeom>
              <a:avLst/>
              <a:gdLst>
                <a:gd name="T0" fmla="*/ 3 w 11"/>
                <a:gd name="T1" fmla="*/ 6 h 13"/>
                <a:gd name="T2" fmla="*/ 7 w 11"/>
                <a:gd name="T3" fmla="*/ 11 h 13"/>
                <a:gd name="T4" fmla="*/ 10 w 11"/>
                <a:gd name="T5" fmla="*/ 9 h 13"/>
                <a:gd name="T6" fmla="*/ 11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6 w 11"/>
                <a:gd name="T13" fmla="*/ 13 h 13"/>
                <a:gd name="T14" fmla="*/ 2 w 11"/>
                <a:gd name="T15" fmla="*/ 12 h 13"/>
                <a:gd name="T16" fmla="*/ 0 w 11"/>
                <a:gd name="T17" fmla="*/ 7 h 13"/>
                <a:gd name="T18" fmla="*/ 2 w 11"/>
                <a:gd name="T19" fmla="*/ 3 h 13"/>
                <a:gd name="T20" fmla="*/ 7 w 11"/>
                <a:gd name="T21" fmla="*/ 0 h 13"/>
                <a:gd name="T22" fmla="*/ 11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7 w 11"/>
                <a:gd name="T29" fmla="*/ 5 h 13"/>
                <a:gd name="T30" fmla="*/ 8 w 11"/>
                <a:gd name="T31" fmla="*/ 4 h 13"/>
                <a:gd name="T32" fmla="*/ 6 w 11"/>
                <a:gd name="T33" fmla="*/ 2 h 13"/>
                <a:gd name="T34" fmla="*/ 3 w 11"/>
                <a:gd name="T35" fmla="*/ 5 h 13"/>
                <a:gd name="T36" fmla="*/ 7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7" y="11"/>
                  </a:cubicBezTo>
                  <a:cubicBezTo>
                    <a:pt x="9" y="11"/>
                    <a:pt x="10" y="10"/>
                    <a:pt x="10" y="9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2" y="3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7" y="5"/>
                  </a:moveTo>
                  <a:cubicBezTo>
                    <a:pt x="7" y="5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4" y="2"/>
                    <a:pt x="4" y="3"/>
                    <a:pt x="3" y="5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5"/>
            <p:cNvSpPr>
              <a:spLocks noEditPoints="1"/>
            </p:cNvSpPr>
            <p:nvPr userDrawn="1"/>
          </p:nvSpPr>
          <p:spPr bwMode="auto">
            <a:xfrm>
              <a:off x="2982" y="1001"/>
              <a:ext cx="129" cy="126"/>
            </a:xfrm>
            <a:custGeom>
              <a:avLst/>
              <a:gdLst>
                <a:gd name="T0" fmla="*/ 7 w 22"/>
                <a:gd name="T1" fmla="*/ 13 h 21"/>
                <a:gd name="T2" fmla="*/ 5 w 22"/>
                <a:gd name="T3" fmla="*/ 18 h 21"/>
                <a:gd name="T4" fmla="*/ 5 w 22"/>
                <a:gd name="T5" fmla="*/ 19 h 21"/>
                <a:gd name="T6" fmla="*/ 6 w 22"/>
                <a:gd name="T7" fmla="*/ 20 h 21"/>
                <a:gd name="T8" fmla="*/ 7 w 22"/>
                <a:gd name="T9" fmla="*/ 20 h 21"/>
                <a:gd name="T10" fmla="*/ 7 w 22"/>
                <a:gd name="T11" fmla="*/ 20 h 21"/>
                <a:gd name="T12" fmla="*/ 7 w 22"/>
                <a:gd name="T13" fmla="*/ 21 h 21"/>
                <a:gd name="T14" fmla="*/ 7 w 22"/>
                <a:gd name="T15" fmla="*/ 21 h 21"/>
                <a:gd name="T16" fmla="*/ 4 w 22"/>
                <a:gd name="T17" fmla="*/ 21 h 21"/>
                <a:gd name="T18" fmla="*/ 0 w 22"/>
                <a:gd name="T19" fmla="*/ 21 h 21"/>
                <a:gd name="T20" fmla="*/ 0 w 22"/>
                <a:gd name="T21" fmla="*/ 21 h 21"/>
                <a:gd name="T22" fmla="*/ 0 w 22"/>
                <a:gd name="T23" fmla="*/ 20 h 21"/>
                <a:gd name="T24" fmla="*/ 0 w 22"/>
                <a:gd name="T25" fmla="*/ 20 h 21"/>
                <a:gd name="T26" fmla="*/ 1 w 22"/>
                <a:gd name="T27" fmla="*/ 20 h 21"/>
                <a:gd name="T28" fmla="*/ 3 w 22"/>
                <a:gd name="T29" fmla="*/ 18 h 21"/>
                <a:gd name="T30" fmla="*/ 6 w 22"/>
                <a:gd name="T31" fmla="*/ 10 h 21"/>
                <a:gd name="T32" fmla="*/ 9 w 22"/>
                <a:gd name="T33" fmla="*/ 3 h 21"/>
                <a:gd name="T34" fmla="*/ 9 w 22"/>
                <a:gd name="T35" fmla="*/ 2 h 21"/>
                <a:gd name="T36" fmla="*/ 9 w 22"/>
                <a:gd name="T37" fmla="*/ 2 h 21"/>
                <a:gd name="T38" fmla="*/ 9 w 22"/>
                <a:gd name="T39" fmla="*/ 1 h 21"/>
                <a:gd name="T40" fmla="*/ 12 w 22"/>
                <a:gd name="T41" fmla="*/ 0 h 21"/>
                <a:gd name="T42" fmla="*/ 13 w 22"/>
                <a:gd name="T43" fmla="*/ 0 h 21"/>
                <a:gd name="T44" fmla="*/ 13 w 22"/>
                <a:gd name="T45" fmla="*/ 0 h 21"/>
                <a:gd name="T46" fmla="*/ 16 w 22"/>
                <a:gd name="T47" fmla="*/ 10 h 21"/>
                <a:gd name="T48" fmla="*/ 19 w 22"/>
                <a:gd name="T49" fmla="*/ 18 h 21"/>
                <a:gd name="T50" fmla="*/ 21 w 22"/>
                <a:gd name="T51" fmla="*/ 20 h 21"/>
                <a:gd name="T52" fmla="*/ 22 w 22"/>
                <a:gd name="T53" fmla="*/ 20 h 21"/>
                <a:gd name="T54" fmla="*/ 22 w 22"/>
                <a:gd name="T55" fmla="*/ 20 h 21"/>
                <a:gd name="T56" fmla="*/ 22 w 22"/>
                <a:gd name="T57" fmla="*/ 21 h 21"/>
                <a:gd name="T58" fmla="*/ 22 w 22"/>
                <a:gd name="T59" fmla="*/ 21 h 21"/>
                <a:gd name="T60" fmla="*/ 18 w 22"/>
                <a:gd name="T61" fmla="*/ 21 h 21"/>
                <a:gd name="T62" fmla="*/ 14 w 22"/>
                <a:gd name="T63" fmla="*/ 21 h 21"/>
                <a:gd name="T64" fmla="*/ 13 w 22"/>
                <a:gd name="T65" fmla="*/ 21 h 21"/>
                <a:gd name="T66" fmla="*/ 13 w 22"/>
                <a:gd name="T67" fmla="*/ 20 h 21"/>
                <a:gd name="T68" fmla="*/ 14 w 22"/>
                <a:gd name="T69" fmla="*/ 20 h 21"/>
                <a:gd name="T70" fmla="*/ 14 w 22"/>
                <a:gd name="T71" fmla="*/ 20 h 21"/>
                <a:gd name="T72" fmla="*/ 15 w 22"/>
                <a:gd name="T73" fmla="*/ 19 h 21"/>
                <a:gd name="T74" fmla="*/ 13 w 22"/>
                <a:gd name="T75" fmla="*/ 13 h 21"/>
                <a:gd name="T76" fmla="*/ 7 w 22"/>
                <a:gd name="T77" fmla="*/ 13 h 21"/>
                <a:gd name="T78" fmla="*/ 13 w 22"/>
                <a:gd name="T79" fmla="*/ 12 h 21"/>
                <a:gd name="T80" fmla="*/ 11 w 22"/>
                <a:gd name="T81" fmla="*/ 4 h 21"/>
                <a:gd name="T82" fmla="*/ 10 w 22"/>
                <a:gd name="T83" fmla="*/ 3 h 21"/>
                <a:gd name="T84" fmla="*/ 10 w 22"/>
                <a:gd name="T85" fmla="*/ 4 h 21"/>
                <a:gd name="T86" fmla="*/ 7 w 22"/>
                <a:gd name="T87" fmla="*/ 12 h 21"/>
                <a:gd name="T88" fmla="*/ 13 w 22"/>
                <a:gd name="T8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" h="21">
                  <a:moveTo>
                    <a:pt x="7" y="13"/>
                  </a:moveTo>
                  <a:cubicBezTo>
                    <a:pt x="7" y="14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1"/>
                    <a:pt x="4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19"/>
                    <a:pt x="3" y="18"/>
                  </a:cubicBezTo>
                  <a:cubicBezTo>
                    <a:pt x="3" y="18"/>
                    <a:pt x="5" y="13"/>
                    <a:pt x="6" y="10"/>
                  </a:cubicBezTo>
                  <a:cubicBezTo>
                    <a:pt x="7" y="10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"/>
                    <a:pt x="16" y="8"/>
                    <a:pt x="16" y="10"/>
                  </a:cubicBezTo>
                  <a:cubicBezTo>
                    <a:pt x="17" y="12"/>
                    <a:pt x="19" y="18"/>
                    <a:pt x="19" y="18"/>
                  </a:cubicBezTo>
                  <a:cubicBezTo>
                    <a:pt x="20" y="19"/>
                    <a:pt x="20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18" y="21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8"/>
                    <a:pt x="14" y="14"/>
                    <a:pt x="13" y="13"/>
                  </a:cubicBezTo>
                  <a:lnTo>
                    <a:pt x="7" y="13"/>
                  </a:lnTo>
                  <a:close/>
                  <a:moveTo>
                    <a:pt x="13" y="12"/>
                  </a:moveTo>
                  <a:cubicBezTo>
                    <a:pt x="13" y="11"/>
                    <a:pt x="11" y="4"/>
                    <a:pt x="11" y="4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10" y="4"/>
                    <a:pt x="7" y="11"/>
                    <a:pt x="7" y="12"/>
                  </a:cubicBezTo>
                  <a:lnTo>
                    <a:pt x="1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6"/>
            <p:cNvSpPr>
              <a:spLocks/>
            </p:cNvSpPr>
            <p:nvPr userDrawn="1"/>
          </p:nvSpPr>
          <p:spPr bwMode="auto">
            <a:xfrm>
              <a:off x="3117" y="1049"/>
              <a:ext cx="82" cy="78"/>
            </a:xfrm>
            <a:custGeom>
              <a:avLst/>
              <a:gdLst>
                <a:gd name="T0" fmla="*/ 3 w 14"/>
                <a:gd name="T1" fmla="*/ 1 h 13"/>
                <a:gd name="T2" fmla="*/ 4 w 14"/>
                <a:gd name="T3" fmla="*/ 0 h 13"/>
                <a:gd name="T4" fmla="*/ 4 w 14"/>
                <a:gd name="T5" fmla="*/ 1 h 13"/>
                <a:gd name="T6" fmla="*/ 5 w 14"/>
                <a:gd name="T7" fmla="*/ 2 h 13"/>
                <a:gd name="T8" fmla="*/ 5 w 14"/>
                <a:gd name="T9" fmla="*/ 2 h 13"/>
                <a:gd name="T10" fmla="*/ 6 w 14"/>
                <a:gd name="T11" fmla="*/ 1 h 13"/>
                <a:gd name="T12" fmla="*/ 9 w 14"/>
                <a:gd name="T13" fmla="*/ 0 h 13"/>
                <a:gd name="T14" fmla="*/ 11 w 14"/>
                <a:gd name="T15" fmla="*/ 1 h 13"/>
                <a:gd name="T16" fmla="*/ 13 w 14"/>
                <a:gd name="T17" fmla="*/ 4 h 13"/>
                <a:gd name="T18" fmla="*/ 13 w 14"/>
                <a:gd name="T19" fmla="*/ 8 h 13"/>
                <a:gd name="T20" fmla="*/ 13 w 14"/>
                <a:gd name="T21" fmla="*/ 11 h 13"/>
                <a:gd name="T22" fmla="*/ 13 w 14"/>
                <a:gd name="T23" fmla="*/ 12 h 13"/>
                <a:gd name="T24" fmla="*/ 14 w 14"/>
                <a:gd name="T25" fmla="*/ 12 h 13"/>
                <a:gd name="T26" fmla="*/ 14 w 14"/>
                <a:gd name="T27" fmla="*/ 12 h 13"/>
                <a:gd name="T28" fmla="*/ 14 w 14"/>
                <a:gd name="T29" fmla="*/ 13 h 13"/>
                <a:gd name="T30" fmla="*/ 14 w 14"/>
                <a:gd name="T31" fmla="*/ 13 h 13"/>
                <a:gd name="T32" fmla="*/ 11 w 14"/>
                <a:gd name="T33" fmla="*/ 13 h 13"/>
                <a:gd name="T34" fmla="*/ 8 w 14"/>
                <a:gd name="T35" fmla="*/ 13 h 13"/>
                <a:gd name="T36" fmla="*/ 8 w 14"/>
                <a:gd name="T37" fmla="*/ 13 h 13"/>
                <a:gd name="T38" fmla="*/ 8 w 14"/>
                <a:gd name="T39" fmla="*/ 12 h 13"/>
                <a:gd name="T40" fmla="*/ 8 w 14"/>
                <a:gd name="T41" fmla="*/ 12 h 13"/>
                <a:gd name="T42" fmla="*/ 9 w 14"/>
                <a:gd name="T43" fmla="*/ 12 h 13"/>
                <a:gd name="T44" fmla="*/ 9 w 14"/>
                <a:gd name="T45" fmla="*/ 11 h 13"/>
                <a:gd name="T46" fmla="*/ 10 w 14"/>
                <a:gd name="T47" fmla="*/ 8 h 13"/>
                <a:gd name="T48" fmla="*/ 10 w 14"/>
                <a:gd name="T49" fmla="*/ 5 h 13"/>
                <a:gd name="T50" fmla="*/ 9 w 14"/>
                <a:gd name="T51" fmla="*/ 3 h 13"/>
                <a:gd name="T52" fmla="*/ 7 w 14"/>
                <a:gd name="T53" fmla="*/ 2 h 13"/>
                <a:gd name="T54" fmla="*/ 5 w 14"/>
                <a:gd name="T55" fmla="*/ 3 h 13"/>
                <a:gd name="T56" fmla="*/ 5 w 14"/>
                <a:gd name="T57" fmla="*/ 5 h 13"/>
                <a:gd name="T58" fmla="*/ 5 w 14"/>
                <a:gd name="T59" fmla="*/ 11 h 13"/>
                <a:gd name="T60" fmla="*/ 5 w 14"/>
                <a:gd name="T61" fmla="*/ 12 h 13"/>
                <a:gd name="T62" fmla="*/ 6 w 14"/>
                <a:gd name="T63" fmla="*/ 12 h 13"/>
                <a:gd name="T64" fmla="*/ 6 w 14"/>
                <a:gd name="T65" fmla="*/ 12 h 13"/>
                <a:gd name="T66" fmla="*/ 6 w 14"/>
                <a:gd name="T67" fmla="*/ 13 h 13"/>
                <a:gd name="T68" fmla="*/ 6 w 14"/>
                <a:gd name="T69" fmla="*/ 13 h 13"/>
                <a:gd name="T70" fmla="*/ 3 w 14"/>
                <a:gd name="T71" fmla="*/ 13 h 13"/>
                <a:gd name="T72" fmla="*/ 0 w 14"/>
                <a:gd name="T73" fmla="*/ 13 h 13"/>
                <a:gd name="T74" fmla="*/ 0 w 14"/>
                <a:gd name="T75" fmla="*/ 13 h 13"/>
                <a:gd name="T76" fmla="*/ 0 w 14"/>
                <a:gd name="T77" fmla="*/ 12 h 13"/>
                <a:gd name="T78" fmla="*/ 0 w 14"/>
                <a:gd name="T79" fmla="*/ 12 h 13"/>
                <a:gd name="T80" fmla="*/ 1 w 14"/>
                <a:gd name="T81" fmla="*/ 12 h 13"/>
                <a:gd name="T82" fmla="*/ 2 w 14"/>
                <a:gd name="T83" fmla="*/ 11 h 13"/>
                <a:gd name="T84" fmla="*/ 2 w 14"/>
                <a:gd name="T85" fmla="*/ 5 h 13"/>
                <a:gd name="T86" fmla="*/ 0 w 14"/>
                <a:gd name="T87" fmla="*/ 3 h 13"/>
                <a:gd name="T88" fmla="*/ 0 w 14"/>
                <a:gd name="T89" fmla="*/ 3 h 13"/>
                <a:gd name="T90" fmla="*/ 0 w 14"/>
                <a:gd name="T91" fmla="*/ 3 h 13"/>
                <a:gd name="T92" fmla="*/ 0 w 14"/>
                <a:gd name="T93" fmla="*/ 3 h 13"/>
                <a:gd name="T94" fmla="*/ 0 w 14"/>
                <a:gd name="T95" fmla="*/ 2 h 13"/>
                <a:gd name="T96" fmla="*/ 3 w 14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" h="13">
                  <a:moveTo>
                    <a:pt x="3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2"/>
                    <a:pt x="13" y="3"/>
                    <a:pt x="13" y="4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1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10" y="10"/>
                    <a:pt x="10" y="10"/>
                    <a:pt x="10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5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7"/>
            <p:cNvSpPr>
              <a:spLocks noEditPoints="1"/>
            </p:cNvSpPr>
            <p:nvPr userDrawn="1"/>
          </p:nvSpPr>
          <p:spPr bwMode="auto">
            <a:xfrm>
              <a:off x="3211" y="1001"/>
              <a:ext cx="82" cy="126"/>
            </a:xfrm>
            <a:custGeom>
              <a:avLst/>
              <a:gdLst>
                <a:gd name="T0" fmla="*/ 12 w 14"/>
                <a:gd name="T1" fmla="*/ 16 h 21"/>
                <a:gd name="T2" fmla="*/ 12 w 14"/>
                <a:gd name="T3" fmla="*/ 19 h 21"/>
                <a:gd name="T4" fmla="*/ 13 w 14"/>
                <a:gd name="T5" fmla="*/ 19 h 21"/>
                <a:gd name="T6" fmla="*/ 14 w 14"/>
                <a:gd name="T7" fmla="*/ 19 h 21"/>
                <a:gd name="T8" fmla="*/ 14 w 14"/>
                <a:gd name="T9" fmla="*/ 20 h 21"/>
                <a:gd name="T10" fmla="*/ 14 w 14"/>
                <a:gd name="T11" fmla="*/ 20 h 21"/>
                <a:gd name="T12" fmla="*/ 10 w 14"/>
                <a:gd name="T13" fmla="*/ 21 h 21"/>
                <a:gd name="T14" fmla="*/ 9 w 14"/>
                <a:gd name="T15" fmla="*/ 21 h 21"/>
                <a:gd name="T16" fmla="*/ 9 w 14"/>
                <a:gd name="T17" fmla="*/ 19 h 21"/>
                <a:gd name="T18" fmla="*/ 5 w 14"/>
                <a:gd name="T19" fmla="*/ 21 h 21"/>
                <a:gd name="T20" fmla="*/ 2 w 14"/>
                <a:gd name="T21" fmla="*/ 20 h 21"/>
                <a:gd name="T22" fmla="*/ 0 w 14"/>
                <a:gd name="T23" fmla="*/ 16 h 21"/>
                <a:gd name="T24" fmla="*/ 2 w 14"/>
                <a:gd name="T25" fmla="*/ 10 h 21"/>
                <a:gd name="T26" fmla="*/ 6 w 14"/>
                <a:gd name="T27" fmla="*/ 8 h 21"/>
                <a:gd name="T28" fmla="*/ 9 w 14"/>
                <a:gd name="T29" fmla="*/ 9 h 21"/>
                <a:gd name="T30" fmla="*/ 9 w 14"/>
                <a:gd name="T31" fmla="*/ 3 h 21"/>
                <a:gd name="T32" fmla="*/ 7 w 14"/>
                <a:gd name="T33" fmla="*/ 2 h 21"/>
                <a:gd name="T34" fmla="*/ 7 w 14"/>
                <a:gd name="T35" fmla="*/ 1 h 21"/>
                <a:gd name="T36" fmla="*/ 7 w 14"/>
                <a:gd name="T37" fmla="*/ 1 h 21"/>
                <a:gd name="T38" fmla="*/ 7 w 14"/>
                <a:gd name="T39" fmla="*/ 1 h 21"/>
                <a:gd name="T40" fmla="*/ 11 w 14"/>
                <a:gd name="T41" fmla="*/ 0 h 21"/>
                <a:gd name="T42" fmla="*/ 12 w 14"/>
                <a:gd name="T43" fmla="*/ 0 h 21"/>
                <a:gd name="T44" fmla="*/ 12 w 14"/>
                <a:gd name="T45" fmla="*/ 1 h 21"/>
                <a:gd name="T46" fmla="*/ 12 w 14"/>
                <a:gd name="T47" fmla="*/ 10 h 21"/>
                <a:gd name="T48" fmla="*/ 12 w 14"/>
                <a:gd name="T49" fmla="*/ 16 h 21"/>
                <a:gd name="T50" fmla="*/ 9 w 14"/>
                <a:gd name="T51" fmla="*/ 12 h 21"/>
                <a:gd name="T52" fmla="*/ 8 w 14"/>
                <a:gd name="T53" fmla="*/ 11 h 21"/>
                <a:gd name="T54" fmla="*/ 6 w 14"/>
                <a:gd name="T55" fmla="*/ 10 h 21"/>
                <a:gd name="T56" fmla="*/ 4 w 14"/>
                <a:gd name="T57" fmla="*/ 10 h 21"/>
                <a:gd name="T58" fmla="*/ 3 w 14"/>
                <a:gd name="T59" fmla="*/ 14 h 21"/>
                <a:gd name="T60" fmla="*/ 6 w 14"/>
                <a:gd name="T61" fmla="*/ 20 h 21"/>
                <a:gd name="T62" fmla="*/ 8 w 14"/>
                <a:gd name="T63" fmla="*/ 19 h 21"/>
                <a:gd name="T64" fmla="*/ 9 w 14"/>
                <a:gd name="T65" fmla="*/ 17 h 21"/>
                <a:gd name="T66" fmla="*/ 9 w 14"/>
                <a:gd name="T6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1">
                  <a:moveTo>
                    <a:pt x="12" y="16"/>
                  </a:moveTo>
                  <a:cubicBezTo>
                    <a:pt x="12" y="17"/>
                    <a:pt x="12" y="18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6" y="21"/>
                    <a:pt x="5" y="21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0" y="14"/>
                    <a:pt x="0" y="12"/>
                    <a:pt x="2" y="10"/>
                  </a:cubicBezTo>
                  <a:cubicBezTo>
                    <a:pt x="3" y="9"/>
                    <a:pt x="4" y="8"/>
                    <a:pt x="6" y="8"/>
                  </a:cubicBezTo>
                  <a:cubicBezTo>
                    <a:pt x="7" y="8"/>
                    <a:pt x="8" y="9"/>
                    <a:pt x="9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2"/>
                    <a:pt x="12" y="6"/>
                    <a:pt x="12" y="10"/>
                  </a:cubicBezTo>
                  <a:lnTo>
                    <a:pt x="12" y="16"/>
                  </a:lnTo>
                  <a:close/>
                  <a:moveTo>
                    <a:pt x="9" y="12"/>
                  </a:moveTo>
                  <a:cubicBezTo>
                    <a:pt x="9" y="12"/>
                    <a:pt x="9" y="11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3" y="17"/>
                    <a:pt x="4" y="20"/>
                    <a:pt x="6" y="20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lnTo>
                    <a:pt x="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48"/>
            <p:cNvSpPr>
              <a:spLocks/>
            </p:cNvSpPr>
            <p:nvPr userDrawn="1"/>
          </p:nvSpPr>
          <p:spPr bwMode="auto">
            <a:xfrm>
              <a:off x="3316" y="995"/>
              <a:ext cx="124" cy="132"/>
            </a:xfrm>
            <a:custGeom>
              <a:avLst/>
              <a:gdLst>
                <a:gd name="T0" fmla="*/ 9 w 21"/>
                <a:gd name="T1" fmla="*/ 3 h 22"/>
                <a:gd name="T2" fmla="*/ 8 w 21"/>
                <a:gd name="T3" fmla="*/ 3 h 22"/>
                <a:gd name="T4" fmla="*/ 4 w 21"/>
                <a:gd name="T5" fmla="*/ 3 h 22"/>
                <a:gd name="T6" fmla="*/ 1 w 21"/>
                <a:gd name="T7" fmla="*/ 6 h 22"/>
                <a:gd name="T8" fmla="*/ 1 w 21"/>
                <a:gd name="T9" fmla="*/ 7 h 22"/>
                <a:gd name="T10" fmla="*/ 1 w 21"/>
                <a:gd name="T11" fmla="*/ 6 h 22"/>
                <a:gd name="T12" fmla="*/ 0 w 21"/>
                <a:gd name="T13" fmla="*/ 6 h 22"/>
                <a:gd name="T14" fmla="*/ 2 w 21"/>
                <a:gd name="T15" fmla="*/ 1 h 22"/>
                <a:gd name="T16" fmla="*/ 2 w 21"/>
                <a:gd name="T17" fmla="*/ 0 h 22"/>
                <a:gd name="T18" fmla="*/ 3 w 21"/>
                <a:gd name="T19" fmla="*/ 1 h 22"/>
                <a:gd name="T20" fmla="*/ 5 w 21"/>
                <a:gd name="T21" fmla="*/ 1 h 22"/>
                <a:gd name="T22" fmla="*/ 10 w 21"/>
                <a:gd name="T23" fmla="*/ 1 h 22"/>
                <a:gd name="T24" fmla="*/ 12 w 21"/>
                <a:gd name="T25" fmla="*/ 1 h 22"/>
                <a:gd name="T26" fmla="*/ 17 w 21"/>
                <a:gd name="T27" fmla="*/ 1 h 22"/>
                <a:gd name="T28" fmla="*/ 19 w 21"/>
                <a:gd name="T29" fmla="*/ 1 h 22"/>
                <a:gd name="T30" fmla="*/ 20 w 21"/>
                <a:gd name="T31" fmla="*/ 0 h 22"/>
                <a:gd name="T32" fmla="*/ 20 w 21"/>
                <a:gd name="T33" fmla="*/ 1 h 22"/>
                <a:gd name="T34" fmla="*/ 21 w 21"/>
                <a:gd name="T35" fmla="*/ 6 h 22"/>
                <a:gd name="T36" fmla="*/ 21 w 21"/>
                <a:gd name="T37" fmla="*/ 6 h 22"/>
                <a:gd name="T38" fmla="*/ 20 w 21"/>
                <a:gd name="T39" fmla="*/ 7 h 22"/>
                <a:gd name="T40" fmla="*/ 20 w 21"/>
                <a:gd name="T41" fmla="*/ 6 h 22"/>
                <a:gd name="T42" fmla="*/ 18 w 21"/>
                <a:gd name="T43" fmla="*/ 3 h 22"/>
                <a:gd name="T44" fmla="*/ 14 w 21"/>
                <a:gd name="T45" fmla="*/ 3 h 22"/>
                <a:gd name="T46" fmla="*/ 13 w 21"/>
                <a:gd name="T47" fmla="*/ 3 h 22"/>
                <a:gd name="T48" fmla="*/ 13 w 21"/>
                <a:gd name="T49" fmla="*/ 18 h 22"/>
                <a:gd name="T50" fmla="*/ 14 w 21"/>
                <a:gd name="T51" fmla="*/ 21 h 22"/>
                <a:gd name="T52" fmla="*/ 15 w 21"/>
                <a:gd name="T53" fmla="*/ 21 h 22"/>
                <a:gd name="T54" fmla="*/ 16 w 21"/>
                <a:gd name="T55" fmla="*/ 21 h 22"/>
                <a:gd name="T56" fmla="*/ 16 w 21"/>
                <a:gd name="T57" fmla="*/ 22 h 22"/>
                <a:gd name="T58" fmla="*/ 15 w 21"/>
                <a:gd name="T59" fmla="*/ 22 h 22"/>
                <a:gd name="T60" fmla="*/ 11 w 21"/>
                <a:gd name="T61" fmla="*/ 22 h 22"/>
                <a:gd name="T62" fmla="*/ 6 w 21"/>
                <a:gd name="T63" fmla="*/ 22 h 22"/>
                <a:gd name="T64" fmla="*/ 6 w 21"/>
                <a:gd name="T65" fmla="*/ 22 h 22"/>
                <a:gd name="T66" fmla="*/ 6 w 21"/>
                <a:gd name="T67" fmla="*/ 21 h 22"/>
                <a:gd name="T68" fmla="*/ 6 w 21"/>
                <a:gd name="T69" fmla="*/ 21 h 22"/>
                <a:gd name="T70" fmla="*/ 8 w 21"/>
                <a:gd name="T71" fmla="*/ 21 h 22"/>
                <a:gd name="T72" fmla="*/ 9 w 21"/>
                <a:gd name="T73" fmla="*/ 20 h 22"/>
                <a:gd name="T74" fmla="*/ 9 w 21"/>
                <a:gd name="T75" fmla="*/ 10 h 22"/>
                <a:gd name="T76" fmla="*/ 9 w 21"/>
                <a:gd name="T77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22"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5" y="3"/>
                    <a:pt x="4" y="3"/>
                  </a:cubicBezTo>
                  <a:cubicBezTo>
                    <a:pt x="3" y="4"/>
                    <a:pt x="2" y="5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5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1"/>
                    <a:pt x="7" y="1"/>
                    <a:pt x="1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1"/>
                    <a:pt x="21" y="5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19" y="4"/>
                    <a:pt x="18" y="3"/>
                  </a:cubicBezTo>
                  <a:cubicBezTo>
                    <a:pt x="17" y="3"/>
                    <a:pt x="15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0"/>
                    <a:pt x="13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5" y="22"/>
                    <a:pt x="15" y="22"/>
                  </a:cubicBezTo>
                  <a:cubicBezTo>
                    <a:pt x="15" y="22"/>
                    <a:pt x="14" y="22"/>
                    <a:pt x="11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19"/>
                    <a:pt x="9" y="10"/>
                    <a:pt x="9" y="10"/>
                  </a:cubicBez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9"/>
            <p:cNvSpPr>
              <a:spLocks/>
            </p:cNvSpPr>
            <p:nvPr userDrawn="1"/>
          </p:nvSpPr>
          <p:spPr bwMode="auto">
            <a:xfrm>
              <a:off x="3428" y="1049"/>
              <a:ext cx="59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1 w 10"/>
                <a:gd name="T5" fmla="*/ 3 h 13"/>
                <a:gd name="T6" fmla="*/ 1 w 10"/>
                <a:gd name="T7" fmla="*/ 3 h 13"/>
                <a:gd name="T8" fmla="*/ 1 w 10"/>
                <a:gd name="T9" fmla="*/ 3 h 13"/>
                <a:gd name="T10" fmla="*/ 1 w 10"/>
                <a:gd name="T11" fmla="*/ 2 h 13"/>
                <a:gd name="T12" fmla="*/ 4 w 10"/>
                <a:gd name="T13" fmla="*/ 1 h 13"/>
                <a:gd name="T14" fmla="*/ 5 w 10"/>
                <a:gd name="T15" fmla="*/ 0 h 13"/>
                <a:gd name="T16" fmla="*/ 5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9 w 10"/>
                <a:gd name="T23" fmla="*/ 0 h 13"/>
                <a:gd name="T24" fmla="*/ 10 w 10"/>
                <a:gd name="T25" fmla="*/ 2 h 13"/>
                <a:gd name="T26" fmla="*/ 9 w 10"/>
                <a:gd name="T27" fmla="*/ 3 h 13"/>
                <a:gd name="T28" fmla="*/ 8 w 10"/>
                <a:gd name="T29" fmla="*/ 3 h 13"/>
                <a:gd name="T30" fmla="*/ 7 w 10"/>
                <a:gd name="T31" fmla="*/ 3 h 13"/>
                <a:gd name="T32" fmla="*/ 6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8 w 10"/>
                <a:gd name="T41" fmla="*/ 12 h 13"/>
                <a:gd name="T42" fmla="*/ 8 w 10"/>
                <a:gd name="T43" fmla="*/ 12 h 13"/>
                <a:gd name="T44" fmla="*/ 8 w 10"/>
                <a:gd name="T45" fmla="*/ 13 h 13"/>
                <a:gd name="T46" fmla="*/ 8 w 10"/>
                <a:gd name="T47" fmla="*/ 13 h 13"/>
                <a:gd name="T48" fmla="*/ 4 w 10"/>
                <a:gd name="T49" fmla="*/ 13 h 13"/>
                <a:gd name="T50" fmla="*/ 1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1 w 10"/>
                <a:gd name="T57" fmla="*/ 12 h 13"/>
                <a:gd name="T58" fmla="*/ 2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0" y="1"/>
                    <a:pt x="10" y="2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6" y="3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3"/>
                    <a:pt x="6" y="13"/>
                    <a:pt x="4" y="13"/>
                  </a:cubicBez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50"/>
            <p:cNvSpPr>
              <a:spLocks noEditPoints="1"/>
            </p:cNvSpPr>
            <p:nvPr userDrawn="1"/>
          </p:nvSpPr>
          <p:spPr bwMode="auto">
            <a:xfrm>
              <a:off x="3493" y="1049"/>
              <a:ext cx="70" cy="78"/>
            </a:xfrm>
            <a:custGeom>
              <a:avLst/>
              <a:gdLst>
                <a:gd name="T0" fmla="*/ 7 w 12"/>
                <a:gd name="T1" fmla="*/ 11 h 13"/>
                <a:gd name="T2" fmla="*/ 4 w 12"/>
                <a:gd name="T3" fmla="*/ 13 h 13"/>
                <a:gd name="T4" fmla="*/ 3 w 12"/>
                <a:gd name="T5" fmla="*/ 13 h 13"/>
                <a:gd name="T6" fmla="*/ 1 w 12"/>
                <a:gd name="T7" fmla="*/ 11 h 13"/>
                <a:gd name="T8" fmla="*/ 3 w 12"/>
                <a:gd name="T9" fmla="*/ 7 h 13"/>
                <a:gd name="T10" fmla="*/ 7 w 12"/>
                <a:gd name="T11" fmla="*/ 5 h 13"/>
                <a:gd name="T12" fmla="*/ 7 w 12"/>
                <a:gd name="T13" fmla="*/ 4 h 13"/>
                <a:gd name="T14" fmla="*/ 6 w 12"/>
                <a:gd name="T15" fmla="*/ 2 h 13"/>
                <a:gd name="T16" fmla="*/ 5 w 12"/>
                <a:gd name="T17" fmla="*/ 2 h 13"/>
                <a:gd name="T18" fmla="*/ 3 w 12"/>
                <a:gd name="T19" fmla="*/ 2 h 13"/>
                <a:gd name="T20" fmla="*/ 3 w 12"/>
                <a:gd name="T21" fmla="*/ 4 h 13"/>
                <a:gd name="T22" fmla="*/ 1 w 12"/>
                <a:gd name="T23" fmla="*/ 5 h 13"/>
                <a:gd name="T24" fmla="*/ 0 w 12"/>
                <a:gd name="T25" fmla="*/ 4 h 13"/>
                <a:gd name="T26" fmla="*/ 2 w 12"/>
                <a:gd name="T27" fmla="*/ 2 h 13"/>
                <a:gd name="T28" fmla="*/ 6 w 12"/>
                <a:gd name="T29" fmla="*/ 0 h 13"/>
                <a:gd name="T30" fmla="*/ 9 w 12"/>
                <a:gd name="T31" fmla="*/ 1 h 13"/>
                <a:gd name="T32" fmla="*/ 10 w 12"/>
                <a:gd name="T33" fmla="*/ 3 h 13"/>
                <a:gd name="T34" fmla="*/ 10 w 12"/>
                <a:gd name="T35" fmla="*/ 8 h 13"/>
                <a:gd name="T36" fmla="*/ 10 w 12"/>
                <a:gd name="T37" fmla="*/ 9 h 13"/>
                <a:gd name="T38" fmla="*/ 10 w 12"/>
                <a:gd name="T39" fmla="*/ 11 h 13"/>
                <a:gd name="T40" fmla="*/ 11 w 12"/>
                <a:gd name="T41" fmla="*/ 11 h 13"/>
                <a:gd name="T42" fmla="*/ 12 w 12"/>
                <a:gd name="T43" fmla="*/ 11 h 13"/>
                <a:gd name="T44" fmla="*/ 12 w 12"/>
                <a:gd name="T45" fmla="*/ 11 h 13"/>
                <a:gd name="T46" fmla="*/ 12 w 12"/>
                <a:gd name="T47" fmla="*/ 11 h 13"/>
                <a:gd name="T48" fmla="*/ 9 w 12"/>
                <a:gd name="T49" fmla="*/ 13 h 13"/>
                <a:gd name="T50" fmla="*/ 7 w 12"/>
                <a:gd name="T51" fmla="*/ 11 h 13"/>
                <a:gd name="T52" fmla="*/ 7 w 12"/>
                <a:gd name="T53" fmla="*/ 6 h 13"/>
                <a:gd name="T54" fmla="*/ 4 w 12"/>
                <a:gd name="T55" fmla="*/ 10 h 13"/>
                <a:gd name="T56" fmla="*/ 5 w 12"/>
                <a:gd name="T57" fmla="*/ 12 h 13"/>
                <a:gd name="T58" fmla="*/ 7 w 12"/>
                <a:gd name="T59" fmla="*/ 10 h 13"/>
                <a:gd name="T60" fmla="*/ 7 w 12"/>
                <a:gd name="T6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3">
                  <a:moveTo>
                    <a:pt x="7" y="11"/>
                  </a:move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1" y="9"/>
                    <a:pt x="1" y="8"/>
                    <a:pt x="3" y="7"/>
                  </a:cubicBezTo>
                  <a:cubicBezTo>
                    <a:pt x="5" y="6"/>
                    <a:pt x="6" y="6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8" y="0"/>
                    <a:pt x="8" y="1"/>
                    <a:pt x="9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1" y="13"/>
                    <a:pt x="9" y="13"/>
                  </a:cubicBezTo>
                  <a:cubicBezTo>
                    <a:pt x="8" y="13"/>
                    <a:pt x="7" y="13"/>
                    <a:pt x="7" y="11"/>
                  </a:cubicBezTo>
                  <a:close/>
                  <a:moveTo>
                    <a:pt x="7" y="6"/>
                  </a:moveTo>
                  <a:cubicBezTo>
                    <a:pt x="5" y="7"/>
                    <a:pt x="4" y="8"/>
                    <a:pt x="4" y="10"/>
                  </a:cubicBezTo>
                  <a:cubicBezTo>
                    <a:pt x="4" y="11"/>
                    <a:pt x="4" y="12"/>
                    <a:pt x="5" y="12"/>
                  </a:cubicBezTo>
                  <a:cubicBezTo>
                    <a:pt x="6" y="12"/>
                    <a:pt x="7" y="11"/>
                    <a:pt x="7" y="10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51"/>
            <p:cNvSpPr>
              <a:spLocks noEditPoints="1"/>
            </p:cNvSpPr>
            <p:nvPr userDrawn="1"/>
          </p:nvSpPr>
          <p:spPr bwMode="auto">
            <a:xfrm>
              <a:off x="3569" y="1001"/>
              <a:ext cx="82" cy="126"/>
            </a:xfrm>
            <a:custGeom>
              <a:avLst/>
              <a:gdLst>
                <a:gd name="T0" fmla="*/ 12 w 14"/>
                <a:gd name="T1" fmla="*/ 16 h 21"/>
                <a:gd name="T2" fmla="*/ 12 w 14"/>
                <a:gd name="T3" fmla="*/ 19 h 21"/>
                <a:gd name="T4" fmla="*/ 13 w 14"/>
                <a:gd name="T5" fmla="*/ 19 h 21"/>
                <a:gd name="T6" fmla="*/ 14 w 14"/>
                <a:gd name="T7" fmla="*/ 19 h 21"/>
                <a:gd name="T8" fmla="*/ 14 w 14"/>
                <a:gd name="T9" fmla="*/ 20 h 21"/>
                <a:gd name="T10" fmla="*/ 14 w 14"/>
                <a:gd name="T11" fmla="*/ 20 h 21"/>
                <a:gd name="T12" fmla="*/ 10 w 14"/>
                <a:gd name="T13" fmla="*/ 21 h 21"/>
                <a:gd name="T14" fmla="*/ 9 w 14"/>
                <a:gd name="T15" fmla="*/ 21 h 21"/>
                <a:gd name="T16" fmla="*/ 9 w 14"/>
                <a:gd name="T17" fmla="*/ 19 h 21"/>
                <a:gd name="T18" fmla="*/ 5 w 14"/>
                <a:gd name="T19" fmla="*/ 21 h 21"/>
                <a:gd name="T20" fmla="*/ 2 w 14"/>
                <a:gd name="T21" fmla="*/ 20 h 21"/>
                <a:gd name="T22" fmla="*/ 0 w 14"/>
                <a:gd name="T23" fmla="*/ 16 h 21"/>
                <a:gd name="T24" fmla="*/ 2 w 14"/>
                <a:gd name="T25" fmla="*/ 10 h 21"/>
                <a:gd name="T26" fmla="*/ 6 w 14"/>
                <a:gd name="T27" fmla="*/ 8 h 21"/>
                <a:gd name="T28" fmla="*/ 9 w 14"/>
                <a:gd name="T29" fmla="*/ 9 h 21"/>
                <a:gd name="T30" fmla="*/ 9 w 14"/>
                <a:gd name="T31" fmla="*/ 3 h 21"/>
                <a:gd name="T32" fmla="*/ 7 w 14"/>
                <a:gd name="T33" fmla="*/ 2 h 21"/>
                <a:gd name="T34" fmla="*/ 7 w 14"/>
                <a:gd name="T35" fmla="*/ 1 h 21"/>
                <a:gd name="T36" fmla="*/ 7 w 14"/>
                <a:gd name="T37" fmla="*/ 1 h 21"/>
                <a:gd name="T38" fmla="*/ 7 w 14"/>
                <a:gd name="T39" fmla="*/ 1 h 21"/>
                <a:gd name="T40" fmla="*/ 11 w 14"/>
                <a:gd name="T41" fmla="*/ 0 h 21"/>
                <a:gd name="T42" fmla="*/ 12 w 14"/>
                <a:gd name="T43" fmla="*/ 0 h 21"/>
                <a:gd name="T44" fmla="*/ 12 w 14"/>
                <a:gd name="T45" fmla="*/ 1 h 21"/>
                <a:gd name="T46" fmla="*/ 12 w 14"/>
                <a:gd name="T47" fmla="*/ 10 h 21"/>
                <a:gd name="T48" fmla="*/ 12 w 14"/>
                <a:gd name="T49" fmla="*/ 16 h 21"/>
                <a:gd name="T50" fmla="*/ 9 w 14"/>
                <a:gd name="T51" fmla="*/ 12 h 21"/>
                <a:gd name="T52" fmla="*/ 8 w 14"/>
                <a:gd name="T53" fmla="*/ 11 h 21"/>
                <a:gd name="T54" fmla="*/ 6 w 14"/>
                <a:gd name="T55" fmla="*/ 10 h 21"/>
                <a:gd name="T56" fmla="*/ 4 w 14"/>
                <a:gd name="T57" fmla="*/ 10 h 21"/>
                <a:gd name="T58" fmla="*/ 3 w 14"/>
                <a:gd name="T59" fmla="*/ 14 h 21"/>
                <a:gd name="T60" fmla="*/ 6 w 14"/>
                <a:gd name="T61" fmla="*/ 20 h 21"/>
                <a:gd name="T62" fmla="*/ 8 w 14"/>
                <a:gd name="T63" fmla="*/ 19 h 21"/>
                <a:gd name="T64" fmla="*/ 9 w 14"/>
                <a:gd name="T65" fmla="*/ 17 h 21"/>
                <a:gd name="T66" fmla="*/ 9 w 14"/>
                <a:gd name="T6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1">
                  <a:moveTo>
                    <a:pt x="12" y="16"/>
                  </a:moveTo>
                  <a:cubicBezTo>
                    <a:pt x="12" y="17"/>
                    <a:pt x="12" y="18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6" y="21"/>
                    <a:pt x="5" y="21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0" y="14"/>
                    <a:pt x="0" y="12"/>
                    <a:pt x="2" y="10"/>
                  </a:cubicBezTo>
                  <a:cubicBezTo>
                    <a:pt x="3" y="9"/>
                    <a:pt x="4" y="8"/>
                    <a:pt x="6" y="8"/>
                  </a:cubicBezTo>
                  <a:cubicBezTo>
                    <a:pt x="7" y="8"/>
                    <a:pt x="8" y="9"/>
                    <a:pt x="9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2"/>
                    <a:pt x="12" y="6"/>
                    <a:pt x="12" y="10"/>
                  </a:cubicBezTo>
                  <a:lnTo>
                    <a:pt x="12" y="16"/>
                  </a:lnTo>
                  <a:close/>
                  <a:moveTo>
                    <a:pt x="9" y="12"/>
                  </a:moveTo>
                  <a:cubicBezTo>
                    <a:pt x="9" y="12"/>
                    <a:pt x="9" y="11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3" y="17"/>
                    <a:pt x="5" y="20"/>
                    <a:pt x="6" y="20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lnTo>
                    <a:pt x="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52"/>
            <p:cNvSpPr>
              <a:spLocks noEditPoints="1"/>
            </p:cNvSpPr>
            <p:nvPr userDrawn="1"/>
          </p:nvSpPr>
          <p:spPr bwMode="auto">
            <a:xfrm>
              <a:off x="3657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7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6 w 11"/>
                <a:gd name="T13" fmla="*/ 13 h 13"/>
                <a:gd name="T14" fmla="*/ 2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1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6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7" y="11"/>
                  </a:cubicBezTo>
                  <a:cubicBezTo>
                    <a:pt x="8" y="11"/>
                    <a:pt x="10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6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45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_Title and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None/>
              <a:defRPr sz="280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1pPr>
            <a:lvl2pPr marL="349250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2pPr>
            <a:lvl3pPr marL="631825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3pPr>
            <a:lvl4pPr marL="865188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4pPr>
            <a:lvl5pPr marL="1081087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_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1pPr>
            <a:lvl2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2pPr>
            <a:lvl3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3pPr>
            <a:lvl4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4pPr>
            <a:lvl5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2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hite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_Title and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1" y="6358554"/>
            <a:ext cx="2126065" cy="426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None/>
              <a:defRPr sz="28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349250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2pPr>
            <a:lvl3pPr marL="631825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3pPr>
            <a:lvl4pPr marL="865188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4pPr>
            <a:lvl5pPr marL="1081087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Isosceles Triangle 1"/>
          <p:cNvSpPr/>
          <p:nvPr userDrawn="1"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8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_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1" dirty="0"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1" y="6358554"/>
            <a:ext cx="2126065" cy="426920"/>
          </a:xfrm>
          <a:prstGeom prst="rect">
            <a:avLst/>
          </a:prstGeom>
        </p:spPr>
      </p:pic>
      <p:sp>
        <p:nvSpPr>
          <p:cNvPr id="8" name="Isosceles Triangle 1"/>
          <p:cNvSpPr/>
          <p:nvPr userDrawn="1"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25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ue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b="1" dirty="0"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1" y="6358554"/>
            <a:ext cx="2126065" cy="426920"/>
          </a:xfrm>
          <a:prstGeom prst="rect">
            <a:avLst/>
          </a:prstGeom>
        </p:spPr>
      </p:pic>
      <p:sp>
        <p:nvSpPr>
          <p:cNvPr id="7" name="Isosceles Triangle 1"/>
          <p:cNvSpPr/>
          <p:nvPr userDrawn="1"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6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1" y="6358554"/>
            <a:ext cx="2126065" cy="426920"/>
          </a:xfrm>
          <a:prstGeom prst="rect">
            <a:avLst/>
          </a:prstGeom>
        </p:spPr>
      </p:pic>
      <p:sp>
        <p:nvSpPr>
          <p:cNvPr id="6" name="Isosceles Triangle 1"/>
          <p:cNvSpPr/>
          <p:nvPr userDrawn="1"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0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9144000" cy="68961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auto">
          <a:xfrm>
            <a:off x="0" y="-38100"/>
            <a:ext cx="9144000" cy="6896100"/>
          </a:xfrm>
          <a:prstGeom prst="rect">
            <a:avLst/>
          </a:prstGeom>
          <a:solidFill>
            <a:schemeClr val="bg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-38100"/>
            <a:ext cx="5771408" cy="68961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428000" y="842924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0" y="6022552"/>
            <a:ext cx="2204966" cy="442764"/>
          </a:xfrm>
          <a:prstGeom prst="rect">
            <a:avLst/>
          </a:prstGeom>
        </p:spPr>
      </p:pic>
      <p:sp>
        <p:nvSpPr>
          <p:cNvPr id="7" name="Isosceles Triangle 4"/>
          <p:cNvSpPr/>
          <p:nvPr userDrawn="1"/>
        </p:nvSpPr>
        <p:spPr bwMode="auto">
          <a:xfrm rot="19755816">
            <a:off x="-336104" y="646073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700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"/>
            <a:ext cx="9144000" cy="68961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auto">
          <a:xfrm>
            <a:off x="-190678" y="-416473"/>
            <a:ext cx="9571161" cy="7652845"/>
          </a:xfrm>
          <a:prstGeom prst="rect">
            <a:avLst/>
          </a:prstGeom>
          <a:solidFill>
            <a:schemeClr val="bg1">
              <a:alpha val="3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-38100"/>
            <a:ext cx="5771408" cy="68961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0" y="6022552"/>
            <a:ext cx="2204966" cy="442764"/>
          </a:xfrm>
          <a:prstGeom prst="rect">
            <a:avLst/>
          </a:prstGeom>
        </p:spPr>
      </p:pic>
      <p:sp>
        <p:nvSpPr>
          <p:cNvPr id="9" name="Isosceles Triangle 4"/>
          <p:cNvSpPr/>
          <p:nvPr userDrawn="1"/>
        </p:nvSpPr>
        <p:spPr bwMode="auto">
          <a:xfrm rot="19755816">
            <a:off x="-336104" y="646073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0" y="842924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66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2" y="0"/>
            <a:ext cx="9133367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-38100"/>
            <a:ext cx="9144000" cy="6896100"/>
          </a:xfrm>
          <a:prstGeom prst="rect">
            <a:avLst/>
          </a:prstGeom>
          <a:solidFill>
            <a:schemeClr val="bg1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-38100"/>
            <a:ext cx="5771408" cy="68961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0" y="6022552"/>
            <a:ext cx="2204966" cy="442764"/>
          </a:xfrm>
          <a:prstGeom prst="rect">
            <a:avLst/>
          </a:prstGeom>
        </p:spPr>
      </p:pic>
      <p:sp>
        <p:nvSpPr>
          <p:cNvPr id="11" name="Isosceles Triangle 4"/>
          <p:cNvSpPr/>
          <p:nvPr userDrawn="1"/>
        </p:nvSpPr>
        <p:spPr bwMode="auto">
          <a:xfrm rot="19755816">
            <a:off x="-336104" y="646073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0" y="842924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56" b="198"/>
          <a:stretch/>
        </p:blipFill>
        <p:spPr>
          <a:xfrm flipH="1">
            <a:off x="-2" y="1"/>
            <a:ext cx="9167752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-38100"/>
            <a:ext cx="9250326" cy="6896100"/>
          </a:xfrm>
          <a:prstGeom prst="rect">
            <a:avLst/>
          </a:prstGeom>
          <a:solidFill>
            <a:schemeClr val="bg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0" y="0"/>
            <a:ext cx="5771408" cy="6858001"/>
          </a:xfrm>
          <a:prstGeom prst="rect">
            <a:avLst/>
          </a:prstGeom>
          <a:solidFill>
            <a:schemeClr val="accent2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0" y="6022552"/>
            <a:ext cx="2204966" cy="442764"/>
          </a:xfrm>
          <a:prstGeom prst="rect">
            <a:avLst/>
          </a:prstGeom>
        </p:spPr>
      </p:pic>
      <p:sp>
        <p:nvSpPr>
          <p:cNvPr id="20" name="Isosceles Triangle 4"/>
          <p:cNvSpPr/>
          <p:nvPr userDrawn="1"/>
        </p:nvSpPr>
        <p:spPr bwMode="auto">
          <a:xfrm rot="19755816">
            <a:off x="-336104" y="646073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1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0" y="842924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8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-153893" y="-66028"/>
            <a:ext cx="9499773" cy="7096219"/>
          </a:xfrm>
          <a:prstGeom prst="rect">
            <a:avLst/>
          </a:prstGeom>
          <a:solidFill>
            <a:schemeClr val="bg1">
              <a:alpha val="4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5771408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0" y="6022552"/>
            <a:ext cx="2204966" cy="442764"/>
          </a:xfrm>
          <a:prstGeom prst="rect">
            <a:avLst/>
          </a:prstGeom>
        </p:spPr>
      </p:pic>
      <p:sp>
        <p:nvSpPr>
          <p:cNvPr id="12" name="Isosceles Triangle 4"/>
          <p:cNvSpPr/>
          <p:nvPr userDrawn="1"/>
        </p:nvSpPr>
        <p:spPr bwMode="auto">
          <a:xfrm rot="19755816">
            <a:off x="-336104" y="646073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0" y="842924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6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5876" cy="687566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-156411"/>
            <a:ext cx="9250326" cy="7301489"/>
          </a:xfrm>
          <a:prstGeom prst="rect">
            <a:avLst/>
          </a:prstGeom>
          <a:solidFill>
            <a:schemeClr val="bg1">
              <a:alpha val="4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Isosceles Triangle 4"/>
          <p:cNvSpPr/>
          <p:nvPr userDrawn="1"/>
        </p:nvSpPr>
        <p:spPr bwMode="auto">
          <a:xfrm rot="19755816">
            <a:off x="-675322" y="2164078"/>
            <a:ext cx="1589387" cy="211829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116281" y="2075554"/>
            <a:ext cx="8027719" cy="2434442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543792" y="2438393"/>
            <a:ext cx="6614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lt"/>
              </a:rPr>
              <a:t>Thank you</a:t>
            </a:r>
            <a:endParaRPr lang="en-US" sz="9600" b="1" dirty="0"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897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5813" y="0"/>
            <a:ext cx="2280219" cy="68756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542" y="705713"/>
            <a:ext cx="5594311" cy="1168960"/>
          </a:xfrm>
          <a:prstGeom prst="rect">
            <a:avLst/>
          </a:prstGeom>
        </p:spPr>
      </p:pic>
      <p:sp>
        <p:nvSpPr>
          <p:cNvPr id="10" name="Isosceles Triangle 4"/>
          <p:cNvSpPr/>
          <p:nvPr userDrawn="1"/>
        </p:nvSpPr>
        <p:spPr bwMode="auto">
          <a:xfrm rot="19755816">
            <a:off x="-504630" y="187665"/>
            <a:ext cx="1158874" cy="1544515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6875813" y="1"/>
            <a:ext cx="2268187" cy="6857999"/>
          </a:xfrm>
          <a:prstGeom prst="rect">
            <a:avLst/>
          </a:prstGeom>
          <a:solidFill>
            <a:schemeClr val="accent1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67542" y="3132588"/>
            <a:ext cx="6614555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8800" b="1" dirty="0" smtClean="0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  <a:latin typeface="+mj-lt"/>
              </a:rPr>
              <a:t>Thank You</a:t>
            </a:r>
            <a:endParaRPr lang="en-US" sz="8800" b="1" dirty="0">
              <a:gradFill>
                <a:gsLst>
                  <a:gs pos="0">
                    <a:schemeClr val="bg2"/>
                  </a:gs>
                  <a:gs pos="100000">
                    <a:schemeClr val="bg2"/>
                  </a:gs>
                </a:gsLst>
                <a:lin ang="5400000" scaled="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864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CB Bulle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7"/>
          <p:cNvSpPr>
            <a:spLocks noGrp="1"/>
          </p:cNvSpPr>
          <p:nvPr>
            <p:ph idx="1"/>
          </p:nvPr>
        </p:nvSpPr>
        <p:spPr bwMode="auto">
          <a:xfrm>
            <a:off x="684213" y="1814513"/>
            <a:ext cx="80248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2636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column w/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8001000" cy="4800600"/>
          </a:xfrm>
        </p:spPr>
        <p:txBody>
          <a:bodyPr/>
          <a:lstStyle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 marL="914400" indent="0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4"/>
          </p:nvPr>
        </p:nvSpPr>
        <p:spPr>
          <a:xfrm>
            <a:off x="2590800" y="6401435"/>
            <a:ext cx="4419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08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alk-In or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64" y="705718"/>
            <a:ext cx="5594311" cy="1168960"/>
          </a:xfrm>
          <a:prstGeom prst="rect">
            <a:avLst/>
          </a:prstGeom>
        </p:spPr>
      </p:pic>
      <p:sp>
        <p:nvSpPr>
          <p:cNvPr id="9" name="Isosceles Triangle 4"/>
          <p:cNvSpPr/>
          <p:nvPr/>
        </p:nvSpPr>
        <p:spPr bwMode="auto">
          <a:xfrm rot="19755816">
            <a:off x="-66360" y="654221"/>
            <a:ext cx="710049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8099" h="4370227">
                <a:moveTo>
                  <a:pt x="0" y="4370227"/>
                </a:moveTo>
                <a:lnTo>
                  <a:pt x="2636871" y="0"/>
                </a:lnTo>
                <a:lnTo>
                  <a:pt x="3578099" y="334897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2" name="Isosceles Triangle 4"/>
          <p:cNvSpPr/>
          <p:nvPr/>
        </p:nvSpPr>
        <p:spPr bwMode="auto">
          <a:xfrm rot="19755816">
            <a:off x="-504630" y="187687"/>
            <a:ext cx="1158874" cy="1544515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875814" y="23"/>
            <a:ext cx="2268187" cy="685799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67542" y="2873765"/>
            <a:ext cx="5855841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4800" b="1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58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Walk-In or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5814" y="-1"/>
            <a:ext cx="2268187" cy="6858001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67542" y="2873765"/>
            <a:ext cx="5855841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2800" b="1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64" y="705718"/>
            <a:ext cx="5594311" cy="1168960"/>
          </a:xfrm>
          <a:prstGeom prst="rect">
            <a:avLst/>
          </a:prstGeom>
        </p:spPr>
      </p:pic>
      <p:sp>
        <p:nvSpPr>
          <p:cNvPr id="13" name="Isosceles Triangle 4"/>
          <p:cNvSpPr/>
          <p:nvPr/>
        </p:nvSpPr>
        <p:spPr bwMode="auto">
          <a:xfrm rot="19755816">
            <a:off x="-504630" y="187687"/>
            <a:ext cx="1158874" cy="1544515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875814" y="-1"/>
            <a:ext cx="2268187" cy="6858001"/>
          </a:xfrm>
          <a:prstGeom prst="rect">
            <a:avLst/>
          </a:prstGeom>
          <a:solidFill>
            <a:schemeClr val="accent2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9650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22" y="-38100"/>
            <a:ext cx="9565105" cy="7101052"/>
          </a:xfrm>
          <a:prstGeom prst="rect">
            <a:avLst/>
          </a:prstGeom>
          <a:solidFill>
            <a:schemeClr val="bg1">
              <a:alpha val="4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0" y="22"/>
            <a:ext cx="5771408" cy="6858001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5" name="Isosceles Triangle 4"/>
          <p:cNvSpPr/>
          <p:nvPr/>
        </p:nvSpPr>
        <p:spPr bwMode="auto">
          <a:xfrm rot="19755816">
            <a:off x="-336104" y="1409712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6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1" y="1606563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221488" y="317774"/>
            <a:ext cx="3111032" cy="639156"/>
            <a:chOff x="609" y="451"/>
            <a:chExt cx="3524" cy="724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 userDrawn="1"/>
          </p:nvSpPr>
          <p:spPr bwMode="auto">
            <a:xfrm>
              <a:off x="2841" y="451"/>
              <a:ext cx="469" cy="449"/>
            </a:xfrm>
            <a:custGeom>
              <a:avLst/>
              <a:gdLst>
                <a:gd name="T0" fmla="*/ 39 w 80"/>
                <a:gd name="T1" fmla="*/ 0 h 75"/>
                <a:gd name="T2" fmla="*/ 0 w 80"/>
                <a:gd name="T3" fmla="*/ 37 h 75"/>
                <a:gd name="T4" fmla="*/ 40 w 80"/>
                <a:gd name="T5" fmla="*/ 75 h 75"/>
                <a:gd name="T6" fmla="*/ 76 w 80"/>
                <a:gd name="T7" fmla="*/ 60 h 75"/>
                <a:gd name="T8" fmla="*/ 79 w 80"/>
                <a:gd name="T9" fmla="*/ 57 h 75"/>
                <a:gd name="T10" fmla="*/ 68 w 80"/>
                <a:gd name="T11" fmla="*/ 50 h 75"/>
                <a:gd name="T12" fmla="*/ 67 w 80"/>
                <a:gd name="T13" fmla="*/ 51 h 75"/>
                <a:gd name="T14" fmla="*/ 41 w 80"/>
                <a:gd name="T15" fmla="*/ 64 h 75"/>
                <a:gd name="T16" fmla="*/ 13 w 80"/>
                <a:gd name="T17" fmla="*/ 41 h 75"/>
                <a:gd name="T18" fmla="*/ 80 w 80"/>
                <a:gd name="T19" fmla="*/ 41 h 75"/>
                <a:gd name="T20" fmla="*/ 80 w 80"/>
                <a:gd name="T21" fmla="*/ 40 h 75"/>
                <a:gd name="T22" fmla="*/ 70 w 80"/>
                <a:gd name="T23" fmla="*/ 12 h 75"/>
                <a:gd name="T24" fmla="*/ 39 w 80"/>
                <a:gd name="T25" fmla="*/ 0 h 75"/>
                <a:gd name="T26" fmla="*/ 14 w 80"/>
                <a:gd name="T27" fmla="*/ 30 h 75"/>
                <a:gd name="T28" fmla="*/ 39 w 80"/>
                <a:gd name="T29" fmla="*/ 12 h 75"/>
                <a:gd name="T30" fmla="*/ 66 w 80"/>
                <a:gd name="T31" fmla="*/ 30 h 75"/>
                <a:gd name="T32" fmla="*/ 14 w 80"/>
                <a:gd name="T33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" h="75">
                  <a:moveTo>
                    <a:pt x="39" y="0"/>
                  </a:moveTo>
                  <a:cubicBezTo>
                    <a:pt x="16" y="0"/>
                    <a:pt x="0" y="16"/>
                    <a:pt x="0" y="37"/>
                  </a:cubicBezTo>
                  <a:cubicBezTo>
                    <a:pt x="0" y="59"/>
                    <a:pt x="17" y="75"/>
                    <a:pt x="40" y="75"/>
                  </a:cubicBezTo>
                  <a:cubicBezTo>
                    <a:pt x="62" y="75"/>
                    <a:pt x="70" y="67"/>
                    <a:pt x="76" y="60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3" y="57"/>
                    <a:pt x="57" y="64"/>
                    <a:pt x="41" y="64"/>
                  </a:cubicBezTo>
                  <a:cubicBezTo>
                    <a:pt x="24" y="64"/>
                    <a:pt x="15" y="52"/>
                    <a:pt x="13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28"/>
                    <a:pt x="77" y="19"/>
                    <a:pt x="70" y="12"/>
                  </a:cubicBezTo>
                  <a:cubicBezTo>
                    <a:pt x="63" y="4"/>
                    <a:pt x="52" y="0"/>
                    <a:pt x="39" y="0"/>
                  </a:cubicBezTo>
                  <a:moveTo>
                    <a:pt x="14" y="30"/>
                  </a:moveTo>
                  <a:cubicBezTo>
                    <a:pt x="17" y="18"/>
                    <a:pt x="26" y="12"/>
                    <a:pt x="39" y="12"/>
                  </a:cubicBezTo>
                  <a:cubicBezTo>
                    <a:pt x="56" y="12"/>
                    <a:pt x="64" y="21"/>
                    <a:pt x="66" y="30"/>
                  </a:cubicBezTo>
                  <a:lnTo>
                    <a:pt x="1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3346" y="828"/>
              <a:ext cx="70" cy="66"/>
            </a:xfrm>
            <a:custGeom>
              <a:avLst/>
              <a:gdLst>
                <a:gd name="T0" fmla="*/ 0 w 12"/>
                <a:gd name="T1" fmla="*/ 5 h 11"/>
                <a:gd name="T2" fmla="*/ 6 w 12"/>
                <a:gd name="T3" fmla="*/ 0 h 11"/>
                <a:gd name="T4" fmla="*/ 12 w 12"/>
                <a:gd name="T5" fmla="*/ 6 h 11"/>
                <a:gd name="T6" fmla="*/ 6 w 12"/>
                <a:gd name="T7" fmla="*/ 11 h 11"/>
                <a:gd name="T8" fmla="*/ 0 w 1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5"/>
                  </a:move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9"/>
                    <a:pt x="10" y="11"/>
                    <a:pt x="6" y="11"/>
                  </a:cubicBezTo>
                  <a:cubicBezTo>
                    <a:pt x="2" y="11"/>
                    <a:pt x="0" y="9"/>
                    <a:pt x="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469" y="654"/>
              <a:ext cx="194" cy="240"/>
            </a:xfrm>
            <a:custGeom>
              <a:avLst/>
              <a:gdLst>
                <a:gd name="T0" fmla="*/ 0 w 33"/>
                <a:gd name="T1" fmla="*/ 28 h 40"/>
                <a:gd name="T2" fmla="*/ 8 w 33"/>
                <a:gd name="T3" fmla="*/ 6 h 40"/>
                <a:gd name="T4" fmla="*/ 22 w 33"/>
                <a:gd name="T5" fmla="*/ 0 h 40"/>
                <a:gd name="T6" fmla="*/ 33 w 33"/>
                <a:gd name="T7" fmla="*/ 12 h 40"/>
                <a:gd name="T8" fmla="*/ 25 w 33"/>
                <a:gd name="T9" fmla="*/ 34 h 40"/>
                <a:gd name="T10" fmla="*/ 11 w 33"/>
                <a:gd name="T11" fmla="*/ 40 h 40"/>
                <a:gd name="T12" fmla="*/ 0 w 33"/>
                <a:gd name="T13" fmla="*/ 28 h 40"/>
                <a:gd name="T14" fmla="*/ 21 w 33"/>
                <a:gd name="T15" fmla="*/ 27 h 40"/>
                <a:gd name="T16" fmla="*/ 27 w 33"/>
                <a:gd name="T17" fmla="*/ 9 h 40"/>
                <a:gd name="T18" fmla="*/ 23 w 33"/>
                <a:gd name="T19" fmla="*/ 5 h 40"/>
                <a:gd name="T20" fmla="*/ 11 w 33"/>
                <a:gd name="T21" fmla="*/ 16 h 40"/>
                <a:gd name="T22" fmla="*/ 6 w 33"/>
                <a:gd name="T23" fmla="*/ 31 h 40"/>
                <a:gd name="T24" fmla="*/ 10 w 33"/>
                <a:gd name="T25" fmla="*/ 35 h 40"/>
                <a:gd name="T26" fmla="*/ 21 w 33"/>
                <a:gd name="T2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40">
                  <a:moveTo>
                    <a:pt x="0" y="28"/>
                  </a:moveTo>
                  <a:cubicBezTo>
                    <a:pt x="0" y="20"/>
                    <a:pt x="3" y="12"/>
                    <a:pt x="8" y="6"/>
                  </a:cubicBezTo>
                  <a:cubicBezTo>
                    <a:pt x="12" y="2"/>
                    <a:pt x="16" y="0"/>
                    <a:pt x="22" y="0"/>
                  </a:cubicBezTo>
                  <a:cubicBezTo>
                    <a:pt x="27" y="0"/>
                    <a:pt x="33" y="4"/>
                    <a:pt x="33" y="12"/>
                  </a:cubicBezTo>
                  <a:cubicBezTo>
                    <a:pt x="33" y="18"/>
                    <a:pt x="31" y="28"/>
                    <a:pt x="25" y="34"/>
                  </a:cubicBezTo>
                  <a:cubicBezTo>
                    <a:pt x="22" y="38"/>
                    <a:pt x="17" y="40"/>
                    <a:pt x="11" y="40"/>
                  </a:cubicBezTo>
                  <a:cubicBezTo>
                    <a:pt x="6" y="40"/>
                    <a:pt x="0" y="36"/>
                    <a:pt x="0" y="28"/>
                  </a:cubicBezTo>
                  <a:moveTo>
                    <a:pt x="21" y="27"/>
                  </a:moveTo>
                  <a:cubicBezTo>
                    <a:pt x="24" y="21"/>
                    <a:pt x="27" y="13"/>
                    <a:pt x="27" y="9"/>
                  </a:cubicBezTo>
                  <a:cubicBezTo>
                    <a:pt x="27" y="7"/>
                    <a:pt x="26" y="5"/>
                    <a:pt x="23" y="5"/>
                  </a:cubicBezTo>
                  <a:cubicBezTo>
                    <a:pt x="19" y="5"/>
                    <a:pt x="16" y="8"/>
                    <a:pt x="11" y="16"/>
                  </a:cubicBezTo>
                  <a:cubicBezTo>
                    <a:pt x="8" y="21"/>
                    <a:pt x="6" y="27"/>
                    <a:pt x="6" y="31"/>
                  </a:cubicBezTo>
                  <a:cubicBezTo>
                    <a:pt x="6" y="33"/>
                    <a:pt x="8" y="35"/>
                    <a:pt x="10" y="35"/>
                  </a:cubicBezTo>
                  <a:cubicBezTo>
                    <a:pt x="14" y="35"/>
                    <a:pt x="17" y="33"/>
                    <a:pt x="2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3686" y="654"/>
              <a:ext cx="212" cy="240"/>
            </a:xfrm>
            <a:custGeom>
              <a:avLst/>
              <a:gdLst>
                <a:gd name="T0" fmla="*/ 2 w 36"/>
                <a:gd name="T1" fmla="*/ 40 h 40"/>
                <a:gd name="T2" fmla="*/ 1 w 36"/>
                <a:gd name="T3" fmla="*/ 39 h 40"/>
                <a:gd name="T4" fmla="*/ 6 w 36"/>
                <a:gd name="T5" fmla="*/ 23 h 40"/>
                <a:gd name="T6" fmla="*/ 11 w 36"/>
                <a:gd name="T7" fmla="*/ 7 h 40"/>
                <a:gd name="T8" fmla="*/ 9 w 36"/>
                <a:gd name="T9" fmla="*/ 6 h 40"/>
                <a:gd name="T10" fmla="*/ 2 w 36"/>
                <a:gd name="T11" fmla="*/ 11 h 40"/>
                <a:gd name="T12" fmla="*/ 1 w 36"/>
                <a:gd name="T13" fmla="*/ 12 h 40"/>
                <a:gd name="T14" fmla="*/ 0 w 36"/>
                <a:gd name="T15" fmla="*/ 11 h 40"/>
                <a:gd name="T16" fmla="*/ 0 w 36"/>
                <a:gd name="T17" fmla="*/ 10 h 40"/>
                <a:gd name="T18" fmla="*/ 15 w 36"/>
                <a:gd name="T19" fmla="*/ 0 h 40"/>
                <a:gd name="T20" fmla="*/ 19 w 36"/>
                <a:gd name="T21" fmla="*/ 4 h 40"/>
                <a:gd name="T22" fmla="*/ 15 w 36"/>
                <a:gd name="T23" fmla="*/ 17 h 40"/>
                <a:gd name="T24" fmla="*/ 16 w 36"/>
                <a:gd name="T25" fmla="*/ 17 h 40"/>
                <a:gd name="T26" fmla="*/ 31 w 36"/>
                <a:gd name="T27" fmla="*/ 0 h 40"/>
                <a:gd name="T28" fmla="*/ 36 w 36"/>
                <a:gd name="T29" fmla="*/ 5 h 40"/>
                <a:gd name="T30" fmla="*/ 32 w 36"/>
                <a:gd name="T31" fmla="*/ 10 h 40"/>
                <a:gd name="T32" fmla="*/ 29 w 36"/>
                <a:gd name="T33" fmla="*/ 9 h 40"/>
                <a:gd name="T34" fmla="*/ 26 w 36"/>
                <a:gd name="T35" fmla="*/ 8 h 40"/>
                <a:gd name="T36" fmla="*/ 16 w 36"/>
                <a:gd name="T37" fmla="*/ 22 h 40"/>
                <a:gd name="T38" fmla="*/ 13 w 36"/>
                <a:gd name="T39" fmla="*/ 29 h 40"/>
                <a:gd name="T40" fmla="*/ 9 w 36"/>
                <a:gd name="T41" fmla="*/ 39 h 40"/>
                <a:gd name="T42" fmla="*/ 8 w 36"/>
                <a:gd name="T43" fmla="*/ 40 h 40"/>
                <a:gd name="T44" fmla="*/ 2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2" y="40"/>
                  </a:moveTo>
                  <a:cubicBezTo>
                    <a:pt x="1" y="40"/>
                    <a:pt x="1" y="39"/>
                    <a:pt x="1" y="39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19"/>
                    <a:pt x="11" y="9"/>
                    <a:pt x="11" y="7"/>
                  </a:cubicBezTo>
                  <a:cubicBezTo>
                    <a:pt x="11" y="7"/>
                    <a:pt x="10" y="6"/>
                    <a:pt x="9" y="6"/>
                  </a:cubicBezTo>
                  <a:cubicBezTo>
                    <a:pt x="7" y="6"/>
                    <a:pt x="3" y="9"/>
                    <a:pt x="2" y="11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2" y="7"/>
                    <a:pt x="7" y="0"/>
                    <a:pt x="15" y="0"/>
                  </a:cubicBezTo>
                  <a:cubicBezTo>
                    <a:pt x="18" y="0"/>
                    <a:pt x="19" y="2"/>
                    <a:pt x="19" y="4"/>
                  </a:cubicBezTo>
                  <a:cubicBezTo>
                    <a:pt x="19" y="5"/>
                    <a:pt x="17" y="10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2"/>
                    <a:pt x="25" y="0"/>
                    <a:pt x="31" y="0"/>
                  </a:cubicBezTo>
                  <a:cubicBezTo>
                    <a:pt x="34" y="0"/>
                    <a:pt x="36" y="2"/>
                    <a:pt x="36" y="5"/>
                  </a:cubicBezTo>
                  <a:cubicBezTo>
                    <a:pt x="36" y="8"/>
                    <a:pt x="34" y="10"/>
                    <a:pt x="32" y="10"/>
                  </a:cubicBezTo>
                  <a:cubicBezTo>
                    <a:pt x="31" y="10"/>
                    <a:pt x="30" y="10"/>
                    <a:pt x="29" y="9"/>
                  </a:cubicBezTo>
                  <a:cubicBezTo>
                    <a:pt x="28" y="9"/>
                    <a:pt x="28" y="8"/>
                    <a:pt x="26" y="8"/>
                  </a:cubicBezTo>
                  <a:cubicBezTo>
                    <a:pt x="24" y="8"/>
                    <a:pt x="18" y="16"/>
                    <a:pt x="16" y="22"/>
                  </a:cubicBezTo>
                  <a:cubicBezTo>
                    <a:pt x="15" y="24"/>
                    <a:pt x="14" y="26"/>
                    <a:pt x="13" y="2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40"/>
                    <a:pt x="8" y="40"/>
                  </a:cubicBezTo>
                  <a:lnTo>
                    <a:pt x="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 userDrawn="1"/>
          </p:nvSpPr>
          <p:spPr bwMode="auto">
            <a:xfrm>
              <a:off x="3821" y="654"/>
              <a:ext cx="312" cy="407"/>
            </a:xfrm>
            <a:custGeom>
              <a:avLst/>
              <a:gdLst>
                <a:gd name="T0" fmla="*/ 0 w 53"/>
                <a:gd name="T1" fmla="*/ 56 h 68"/>
                <a:gd name="T2" fmla="*/ 4 w 53"/>
                <a:gd name="T3" fmla="*/ 49 h 68"/>
                <a:gd name="T4" fmla="*/ 16 w 53"/>
                <a:gd name="T5" fmla="*/ 42 h 68"/>
                <a:gd name="T6" fmla="*/ 12 w 53"/>
                <a:gd name="T7" fmla="*/ 37 h 68"/>
                <a:gd name="T8" fmla="*/ 20 w 53"/>
                <a:gd name="T9" fmla="*/ 30 h 68"/>
                <a:gd name="T10" fmla="*/ 21 w 53"/>
                <a:gd name="T11" fmla="*/ 29 h 68"/>
                <a:gd name="T12" fmla="*/ 13 w 53"/>
                <a:gd name="T13" fmla="*/ 18 h 68"/>
                <a:gd name="T14" fmla="*/ 31 w 53"/>
                <a:gd name="T15" fmla="*/ 0 h 68"/>
                <a:gd name="T16" fmla="*/ 41 w 53"/>
                <a:gd name="T17" fmla="*/ 4 h 68"/>
                <a:gd name="T18" fmla="*/ 49 w 53"/>
                <a:gd name="T19" fmla="*/ 1 h 68"/>
                <a:gd name="T20" fmla="*/ 53 w 53"/>
                <a:gd name="T21" fmla="*/ 5 h 68"/>
                <a:gd name="T22" fmla="*/ 49 w 53"/>
                <a:gd name="T23" fmla="*/ 9 h 68"/>
                <a:gd name="T24" fmla="*/ 46 w 53"/>
                <a:gd name="T25" fmla="*/ 7 h 68"/>
                <a:gd name="T26" fmla="*/ 44 w 53"/>
                <a:gd name="T27" fmla="*/ 6 h 68"/>
                <a:gd name="T28" fmla="*/ 42 w 53"/>
                <a:gd name="T29" fmla="*/ 8 h 68"/>
                <a:gd name="T30" fmla="*/ 43 w 53"/>
                <a:gd name="T31" fmla="*/ 12 h 68"/>
                <a:gd name="T32" fmla="*/ 28 w 53"/>
                <a:gd name="T33" fmla="*/ 30 h 68"/>
                <a:gd name="T34" fmla="*/ 24 w 53"/>
                <a:gd name="T35" fmla="*/ 30 h 68"/>
                <a:gd name="T36" fmla="*/ 20 w 53"/>
                <a:gd name="T37" fmla="*/ 35 h 68"/>
                <a:gd name="T38" fmla="*/ 22 w 53"/>
                <a:gd name="T39" fmla="*/ 37 h 68"/>
                <a:gd name="T40" fmla="*/ 35 w 53"/>
                <a:gd name="T41" fmla="*/ 45 h 68"/>
                <a:gd name="T42" fmla="*/ 42 w 53"/>
                <a:gd name="T43" fmla="*/ 54 h 68"/>
                <a:gd name="T44" fmla="*/ 36 w 53"/>
                <a:gd name="T45" fmla="*/ 64 h 68"/>
                <a:gd name="T46" fmla="*/ 20 w 53"/>
                <a:gd name="T47" fmla="*/ 68 h 68"/>
                <a:gd name="T48" fmla="*/ 0 w 53"/>
                <a:gd name="T49" fmla="*/ 56 h 68"/>
                <a:gd name="T50" fmla="*/ 33 w 53"/>
                <a:gd name="T51" fmla="*/ 58 h 68"/>
                <a:gd name="T52" fmla="*/ 27 w 53"/>
                <a:gd name="T53" fmla="*/ 49 h 68"/>
                <a:gd name="T54" fmla="*/ 18 w 53"/>
                <a:gd name="T55" fmla="*/ 44 h 68"/>
                <a:gd name="T56" fmla="*/ 9 w 53"/>
                <a:gd name="T57" fmla="*/ 54 h 68"/>
                <a:gd name="T58" fmla="*/ 23 w 53"/>
                <a:gd name="T59" fmla="*/ 64 h 68"/>
                <a:gd name="T60" fmla="*/ 33 w 53"/>
                <a:gd name="T61" fmla="*/ 58 h 68"/>
                <a:gd name="T62" fmla="*/ 34 w 53"/>
                <a:gd name="T63" fmla="*/ 9 h 68"/>
                <a:gd name="T64" fmla="*/ 31 w 53"/>
                <a:gd name="T65" fmla="*/ 3 h 68"/>
                <a:gd name="T66" fmla="*/ 26 w 53"/>
                <a:gd name="T67" fmla="*/ 7 h 68"/>
                <a:gd name="T68" fmla="*/ 21 w 53"/>
                <a:gd name="T69" fmla="*/ 21 h 68"/>
                <a:gd name="T70" fmla="*/ 25 w 53"/>
                <a:gd name="T71" fmla="*/ 27 h 68"/>
                <a:gd name="T72" fmla="*/ 34 w 53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68">
                  <a:moveTo>
                    <a:pt x="0" y="56"/>
                  </a:moveTo>
                  <a:cubicBezTo>
                    <a:pt x="0" y="53"/>
                    <a:pt x="1" y="51"/>
                    <a:pt x="4" y="49"/>
                  </a:cubicBezTo>
                  <a:cubicBezTo>
                    <a:pt x="8" y="45"/>
                    <a:pt x="13" y="43"/>
                    <a:pt x="16" y="42"/>
                  </a:cubicBezTo>
                  <a:cubicBezTo>
                    <a:pt x="13" y="40"/>
                    <a:pt x="12" y="38"/>
                    <a:pt x="12" y="37"/>
                  </a:cubicBezTo>
                  <a:cubicBezTo>
                    <a:pt x="12" y="35"/>
                    <a:pt x="15" y="32"/>
                    <a:pt x="20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6" y="28"/>
                    <a:pt x="13" y="25"/>
                    <a:pt x="13" y="18"/>
                  </a:cubicBezTo>
                  <a:cubicBezTo>
                    <a:pt x="13" y="11"/>
                    <a:pt x="20" y="0"/>
                    <a:pt x="31" y="0"/>
                  </a:cubicBezTo>
                  <a:cubicBezTo>
                    <a:pt x="37" y="0"/>
                    <a:pt x="40" y="3"/>
                    <a:pt x="41" y="4"/>
                  </a:cubicBezTo>
                  <a:cubicBezTo>
                    <a:pt x="42" y="3"/>
                    <a:pt x="45" y="1"/>
                    <a:pt x="49" y="1"/>
                  </a:cubicBezTo>
                  <a:cubicBezTo>
                    <a:pt x="52" y="1"/>
                    <a:pt x="53" y="4"/>
                    <a:pt x="53" y="5"/>
                  </a:cubicBezTo>
                  <a:cubicBezTo>
                    <a:pt x="53" y="7"/>
                    <a:pt x="52" y="9"/>
                    <a:pt x="49" y="9"/>
                  </a:cubicBezTo>
                  <a:cubicBezTo>
                    <a:pt x="48" y="9"/>
                    <a:pt x="47" y="8"/>
                    <a:pt x="46" y="7"/>
                  </a:cubicBezTo>
                  <a:cubicBezTo>
                    <a:pt x="46" y="7"/>
                    <a:pt x="45" y="6"/>
                    <a:pt x="44" y="6"/>
                  </a:cubicBezTo>
                  <a:cubicBezTo>
                    <a:pt x="44" y="6"/>
                    <a:pt x="43" y="7"/>
                    <a:pt x="42" y="8"/>
                  </a:cubicBezTo>
                  <a:cubicBezTo>
                    <a:pt x="43" y="9"/>
                    <a:pt x="43" y="11"/>
                    <a:pt x="43" y="12"/>
                  </a:cubicBezTo>
                  <a:cubicBezTo>
                    <a:pt x="43" y="17"/>
                    <a:pt x="39" y="28"/>
                    <a:pt x="28" y="30"/>
                  </a:cubicBezTo>
                  <a:cubicBezTo>
                    <a:pt x="26" y="30"/>
                    <a:pt x="24" y="30"/>
                    <a:pt x="24" y="30"/>
                  </a:cubicBezTo>
                  <a:cubicBezTo>
                    <a:pt x="22" y="31"/>
                    <a:pt x="20" y="33"/>
                    <a:pt x="20" y="35"/>
                  </a:cubicBezTo>
                  <a:cubicBezTo>
                    <a:pt x="20" y="35"/>
                    <a:pt x="21" y="37"/>
                    <a:pt x="22" y="37"/>
                  </a:cubicBezTo>
                  <a:cubicBezTo>
                    <a:pt x="24" y="38"/>
                    <a:pt x="29" y="41"/>
                    <a:pt x="35" y="45"/>
                  </a:cubicBezTo>
                  <a:cubicBezTo>
                    <a:pt x="41" y="48"/>
                    <a:pt x="42" y="51"/>
                    <a:pt x="42" y="54"/>
                  </a:cubicBezTo>
                  <a:cubicBezTo>
                    <a:pt x="42" y="56"/>
                    <a:pt x="41" y="61"/>
                    <a:pt x="36" y="64"/>
                  </a:cubicBezTo>
                  <a:cubicBezTo>
                    <a:pt x="32" y="66"/>
                    <a:pt x="28" y="68"/>
                    <a:pt x="20" y="68"/>
                  </a:cubicBezTo>
                  <a:cubicBezTo>
                    <a:pt x="9" y="68"/>
                    <a:pt x="0" y="62"/>
                    <a:pt x="0" y="56"/>
                  </a:cubicBezTo>
                  <a:moveTo>
                    <a:pt x="33" y="58"/>
                  </a:moveTo>
                  <a:cubicBezTo>
                    <a:pt x="33" y="53"/>
                    <a:pt x="31" y="52"/>
                    <a:pt x="27" y="49"/>
                  </a:cubicBezTo>
                  <a:cubicBezTo>
                    <a:pt x="26" y="49"/>
                    <a:pt x="20" y="45"/>
                    <a:pt x="18" y="44"/>
                  </a:cubicBezTo>
                  <a:cubicBezTo>
                    <a:pt x="13" y="47"/>
                    <a:pt x="9" y="50"/>
                    <a:pt x="9" y="54"/>
                  </a:cubicBezTo>
                  <a:cubicBezTo>
                    <a:pt x="9" y="61"/>
                    <a:pt x="16" y="64"/>
                    <a:pt x="23" y="64"/>
                  </a:cubicBezTo>
                  <a:cubicBezTo>
                    <a:pt x="27" y="64"/>
                    <a:pt x="33" y="62"/>
                    <a:pt x="33" y="58"/>
                  </a:cubicBezTo>
                  <a:moveTo>
                    <a:pt x="34" y="9"/>
                  </a:moveTo>
                  <a:cubicBezTo>
                    <a:pt x="34" y="5"/>
                    <a:pt x="34" y="3"/>
                    <a:pt x="31" y="3"/>
                  </a:cubicBezTo>
                  <a:cubicBezTo>
                    <a:pt x="29" y="3"/>
                    <a:pt x="27" y="4"/>
                    <a:pt x="26" y="7"/>
                  </a:cubicBezTo>
                  <a:cubicBezTo>
                    <a:pt x="22" y="13"/>
                    <a:pt x="21" y="17"/>
                    <a:pt x="21" y="21"/>
                  </a:cubicBezTo>
                  <a:cubicBezTo>
                    <a:pt x="21" y="25"/>
                    <a:pt x="23" y="27"/>
                    <a:pt x="25" y="27"/>
                  </a:cubicBezTo>
                  <a:cubicBezTo>
                    <a:pt x="31" y="27"/>
                    <a:pt x="34" y="16"/>
                    <a:pt x="34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609" y="457"/>
              <a:ext cx="464" cy="443"/>
            </a:xfrm>
            <a:custGeom>
              <a:avLst/>
              <a:gdLst>
                <a:gd name="T0" fmla="*/ 79 w 79"/>
                <a:gd name="T1" fmla="*/ 47 h 74"/>
                <a:gd name="T2" fmla="*/ 39 w 79"/>
                <a:gd name="T3" fmla="*/ 74 h 74"/>
                <a:gd name="T4" fmla="*/ 0 w 79"/>
                <a:gd name="T5" fmla="*/ 36 h 74"/>
                <a:gd name="T6" fmla="*/ 41 w 79"/>
                <a:gd name="T7" fmla="*/ 0 h 74"/>
                <a:gd name="T8" fmla="*/ 78 w 79"/>
                <a:gd name="T9" fmla="*/ 25 h 74"/>
                <a:gd name="T10" fmla="*/ 64 w 79"/>
                <a:gd name="T11" fmla="*/ 25 h 74"/>
                <a:gd name="T12" fmla="*/ 41 w 79"/>
                <a:gd name="T13" fmla="*/ 12 h 74"/>
                <a:gd name="T14" fmla="*/ 14 w 79"/>
                <a:gd name="T15" fmla="*/ 38 h 74"/>
                <a:gd name="T16" fmla="*/ 41 w 79"/>
                <a:gd name="T17" fmla="*/ 62 h 74"/>
                <a:gd name="T18" fmla="*/ 65 w 79"/>
                <a:gd name="T19" fmla="*/ 47 h 74"/>
                <a:gd name="T20" fmla="*/ 79 w 79"/>
                <a:gd name="T21" fmla="*/ 4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74">
                  <a:moveTo>
                    <a:pt x="79" y="47"/>
                  </a:moveTo>
                  <a:cubicBezTo>
                    <a:pt x="78" y="55"/>
                    <a:pt x="72" y="74"/>
                    <a:pt x="39" y="74"/>
                  </a:cubicBezTo>
                  <a:cubicBezTo>
                    <a:pt x="17" y="74"/>
                    <a:pt x="0" y="62"/>
                    <a:pt x="0" y="36"/>
                  </a:cubicBezTo>
                  <a:cubicBezTo>
                    <a:pt x="0" y="16"/>
                    <a:pt x="13" y="0"/>
                    <a:pt x="41" y="0"/>
                  </a:cubicBezTo>
                  <a:cubicBezTo>
                    <a:pt x="72" y="0"/>
                    <a:pt x="77" y="21"/>
                    <a:pt x="78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2"/>
                    <a:pt x="58" y="12"/>
                    <a:pt x="41" y="12"/>
                  </a:cubicBezTo>
                  <a:cubicBezTo>
                    <a:pt x="22" y="12"/>
                    <a:pt x="14" y="23"/>
                    <a:pt x="14" y="38"/>
                  </a:cubicBezTo>
                  <a:cubicBezTo>
                    <a:pt x="14" y="54"/>
                    <a:pt x="25" y="62"/>
                    <a:pt x="41" y="62"/>
                  </a:cubicBezTo>
                  <a:cubicBezTo>
                    <a:pt x="57" y="62"/>
                    <a:pt x="64" y="53"/>
                    <a:pt x="65" y="47"/>
                  </a:cubicBezTo>
                  <a:lnTo>
                    <a:pt x="79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7" name="Freeform 11"/>
            <p:cNvSpPr>
              <a:spLocks noEditPoints="1"/>
            </p:cNvSpPr>
            <p:nvPr userDrawn="1"/>
          </p:nvSpPr>
          <p:spPr bwMode="auto">
            <a:xfrm>
              <a:off x="1126" y="469"/>
              <a:ext cx="428" cy="425"/>
            </a:xfrm>
            <a:custGeom>
              <a:avLst/>
              <a:gdLst>
                <a:gd name="T0" fmla="*/ 0 w 73"/>
                <a:gd name="T1" fmla="*/ 0 h 71"/>
                <a:gd name="T2" fmla="*/ 43 w 73"/>
                <a:gd name="T3" fmla="*/ 0 h 71"/>
                <a:gd name="T4" fmla="*/ 71 w 73"/>
                <a:gd name="T5" fmla="*/ 21 h 71"/>
                <a:gd name="T6" fmla="*/ 52 w 73"/>
                <a:gd name="T7" fmla="*/ 42 h 71"/>
                <a:gd name="T8" fmla="*/ 73 w 73"/>
                <a:gd name="T9" fmla="*/ 71 h 71"/>
                <a:gd name="T10" fmla="*/ 56 w 73"/>
                <a:gd name="T11" fmla="*/ 71 h 71"/>
                <a:gd name="T12" fmla="*/ 36 w 73"/>
                <a:gd name="T13" fmla="*/ 43 h 71"/>
                <a:gd name="T14" fmla="*/ 14 w 73"/>
                <a:gd name="T15" fmla="*/ 43 h 71"/>
                <a:gd name="T16" fmla="*/ 14 w 73"/>
                <a:gd name="T17" fmla="*/ 71 h 71"/>
                <a:gd name="T18" fmla="*/ 0 w 73"/>
                <a:gd name="T19" fmla="*/ 71 h 71"/>
                <a:gd name="T20" fmla="*/ 0 w 73"/>
                <a:gd name="T21" fmla="*/ 0 h 71"/>
                <a:gd name="T22" fmla="*/ 41 w 73"/>
                <a:gd name="T23" fmla="*/ 31 h 71"/>
                <a:gd name="T24" fmla="*/ 58 w 73"/>
                <a:gd name="T25" fmla="*/ 21 h 71"/>
                <a:gd name="T26" fmla="*/ 41 w 73"/>
                <a:gd name="T27" fmla="*/ 11 h 71"/>
                <a:gd name="T28" fmla="*/ 14 w 73"/>
                <a:gd name="T29" fmla="*/ 11 h 71"/>
                <a:gd name="T30" fmla="*/ 14 w 73"/>
                <a:gd name="T31" fmla="*/ 31 h 71"/>
                <a:gd name="T32" fmla="*/ 41 w 73"/>
                <a:gd name="T33" fmla="*/ 3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71">
                  <a:moveTo>
                    <a:pt x="0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59" y="0"/>
                    <a:pt x="71" y="4"/>
                    <a:pt x="71" y="21"/>
                  </a:cubicBezTo>
                  <a:cubicBezTo>
                    <a:pt x="71" y="34"/>
                    <a:pt x="62" y="41"/>
                    <a:pt x="52" y="42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0" y="71"/>
                    <a:pt x="0" y="71"/>
                    <a:pt x="0" y="71"/>
                  </a:cubicBezTo>
                  <a:lnTo>
                    <a:pt x="0" y="0"/>
                  </a:lnTo>
                  <a:close/>
                  <a:moveTo>
                    <a:pt x="41" y="31"/>
                  </a:moveTo>
                  <a:cubicBezTo>
                    <a:pt x="52" y="31"/>
                    <a:pt x="58" y="30"/>
                    <a:pt x="58" y="21"/>
                  </a:cubicBezTo>
                  <a:cubicBezTo>
                    <a:pt x="58" y="13"/>
                    <a:pt x="52" y="11"/>
                    <a:pt x="41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31"/>
                    <a:pt x="14" y="31"/>
                    <a:pt x="14" y="31"/>
                  </a:cubicBezTo>
                  <a:lnTo>
                    <a:pt x="41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8" name="Freeform 12"/>
            <p:cNvSpPr>
              <a:spLocks/>
            </p:cNvSpPr>
            <p:nvPr userDrawn="1"/>
          </p:nvSpPr>
          <p:spPr bwMode="auto">
            <a:xfrm>
              <a:off x="1607" y="469"/>
              <a:ext cx="370" cy="425"/>
            </a:xfrm>
            <a:custGeom>
              <a:avLst/>
              <a:gdLst>
                <a:gd name="T0" fmla="*/ 0 w 370"/>
                <a:gd name="T1" fmla="*/ 0 h 425"/>
                <a:gd name="T2" fmla="*/ 370 w 370"/>
                <a:gd name="T3" fmla="*/ 0 h 425"/>
                <a:gd name="T4" fmla="*/ 370 w 370"/>
                <a:gd name="T5" fmla="*/ 72 h 425"/>
                <a:gd name="T6" fmla="*/ 77 w 370"/>
                <a:gd name="T7" fmla="*/ 72 h 425"/>
                <a:gd name="T8" fmla="*/ 77 w 370"/>
                <a:gd name="T9" fmla="*/ 168 h 425"/>
                <a:gd name="T10" fmla="*/ 329 w 370"/>
                <a:gd name="T11" fmla="*/ 168 h 425"/>
                <a:gd name="T12" fmla="*/ 329 w 370"/>
                <a:gd name="T13" fmla="*/ 239 h 425"/>
                <a:gd name="T14" fmla="*/ 77 w 370"/>
                <a:gd name="T15" fmla="*/ 239 h 425"/>
                <a:gd name="T16" fmla="*/ 77 w 370"/>
                <a:gd name="T17" fmla="*/ 353 h 425"/>
                <a:gd name="T18" fmla="*/ 370 w 370"/>
                <a:gd name="T19" fmla="*/ 353 h 425"/>
                <a:gd name="T20" fmla="*/ 335 w 370"/>
                <a:gd name="T21" fmla="*/ 425 h 425"/>
                <a:gd name="T22" fmla="*/ 0 w 370"/>
                <a:gd name="T23" fmla="*/ 425 h 425"/>
                <a:gd name="T24" fmla="*/ 0 w 370"/>
                <a:gd name="T25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425">
                  <a:moveTo>
                    <a:pt x="0" y="0"/>
                  </a:moveTo>
                  <a:lnTo>
                    <a:pt x="370" y="0"/>
                  </a:lnTo>
                  <a:lnTo>
                    <a:pt x="370" y="72"/>
                  </a:lnTo>
                  <a:lnTo>
                    <a:pt x="77" y="72"/>
                  </a:lnTo>
                  <a:lnTo>
                    <a:pt x="77" y="168"/>
                  </a:lnTo>
                  <a:lnTo>
                    <a:pt x="329" y="168"/>
                  </a:lnTo>
                  <a:lnTo>
                    <a:pt x="329" y="239"/>
                  </a:lnTo>
                  <a:lnTo>
                    <a:pt x="77" y="239"/>
                  </a:lnTo>
                  <a:lnTo>
                    <a:pt x="77" y="353"/>
                  </a:lnTo>
                  <a:lnTo>
                    <a:pt x="370" y="353"/>
                  </a:lnTo>
                  <a:lnTo>
                    <a:pt x="335" y="425"/>
                  </a:lnTo>
                  <a:lnTo>
                    <a:pt x="0" y="4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9" name="Freeform 13"/>
            <p:cNvSpPr>
              <a:spLocks noEditPoints="1"/>
            </p:cNvSpPr>
            <p:nvPr userDrawn="1"/>
          </p:nvSpPr>
          <p:spPr bwMode="auto">
            <a:xfrm>
              <a:off x="1995" y="469"/>
              <a:ext cx="499" cy="425"/>
            </a:xfrm>
            <a:custGeom>
              <a:avLst/>
              <a:gdLst>
                <a:gd name="T0" fmla="*/ 205 w 499"/>
                <a:gd name="T1" fmla="*/ 0 h 425"/>
                <a:gd name="T2" fmla="*/ 294 w 499"/>
                <a:gd name="T3" fmla="*/ 0 h 425"/>
                <a:gd name="T4" fmla="*/ 499 w 499"/>
                <a:gd name="T5" fmla="*/ 425 h 425"/>
                <a:gd name="T6" fmla="*/ 411 w 499"/>
                <a:gd name="T7" fmla="*/ 425 h 425"/>
                <a:gd name="T8" fmla="*/ 370 w 499"/>
                <a:gd name="T9" fmla="*/ 323 h 425"/>
                <a:gd name="T10" fmla="*/ 129 w 499"/>
                <a:gd name="T11" fmla="*/ 323 h 425"/>
                <a:gd name="T12" fmla="*/ 88 w 499"/>
                <a:gd name="T13" fmla="*/ 425 h 425"/>
                <a:gd name="T14" fmla="*/ 0 w 499"/>
                <a:gd name="T15" fmla="*/ 425 h 425"/>
                <a:gd name="T16" fmla="*/ 205 w 499"/>
                <a:gd name="T17" fmla="*/ 0 h 425"/>
                <a:gd name="T18" fmla="*/ 335 w 499"/>
                <a:gd name="T19" fmla="*/ 257 h 425"/>
                <a:gd name="T20" fmla="*/ 247 w 499"/>
                <a:gd name="T21" fmla="*/ 66 h 425"/>
                <a:gd name="T22" fmla="*/ 164 w 499"/>
                <a:gd name="T23" fmla="*/ 257 h 425"/>
                <a:gd name="T24" fmla="*/ 335 w 499"/>
                <a:gd name="T25" fmla="*/ 257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9" h="425">
                  <a:moveTo>
                    <a:pt x="205" y="0"/>
                  </a:moveTo>
                  <a:lnTo>
                    <a:pt x="294" y="0"/>
                  </a:lnTo>
                  <a:lnTo>
                    <a:pt x="499" y="425"/>
                  </a:lnTo>
                  <a:lnTo>
                    <a:pt x="411" y="425"/>
                  </a:lnTo>
                  <a:lnTo>
                    <a:pt x="370" y="323"/>
                  </a:lnTo>
                  <a:lnTo>
                    <a:pt x="129" y="323"/>
                  </a:lnTo>
                  <a:lnTo>
                    <a:pt x="88" y="425"/>
                  </a:lnTo>
                  <a:lnTo>
                    <a:pt x="0" y="425"/>
                  </a:lnTo>
                  <a:lnTo>
                    <a:pt x="205" y="0"/>
                  </a:lnTo>
                  <a:close/>
                  <a:moveTo>
                    <a:pt x="335" y="257"/>
                  </a:moveTo>
                  <a:lnTo>
                    <a:pt x="247" y="66"/>
                  </a:lnTo>
                  <a:lnTo>
                    <a:pt x="164" y="257"/>
                  </a:lnTo>
                  <a:lnTo>
                    <a:pt x="335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0" name="Freeform 14"/>
            <p:cNvSpPr>
              <a:spLocks/>
            </p:cNvSpPr>
            <p:nvPr userDrawn="1"/>
          </p:nvSpPr>
          <p:spPr bwMode="auto">
            <a:xfrm>
              <a:off x="2394" y="469"/>
              <a:ext cx="452" cy="425"/>
            </a:xfrm>
            <a:custGeom>
              <a:avLst/>
              <a:gdLst>
                <a:gd name="T0" fmla="*/ 188 w 452"/>
                <a:gd name="T1" fmla="*/ 72 h 425"/>
                <a:gd name="T2" fmla="*/ 0 w 452"/>
                <a:gd name="T3" fmla="*/ 72 h 425"/>
                <a:gd name="T4" fmla="*/ 0 w 452"/>
                <a:gd name="T5" fmla="*/ 0 h 425"/>
                <a:gd name="T6" fmla="*/ 452 w 452"/>
                <a:gd name="T7" fmla="*/ 0 h 425"/>
                <a:gd name="T8" fmla="*/ 452 w 452"/>
                <a:gd name="T9" fmla="*/ 72 h 425"/>
                <a:gd name="T10" fmla="*/ 270 w 452"/>
                <a:gd name="T11" fmla="*/ 72 h 425"/>
                <a:gd name="T12" fmla="*/ 270 w 452"/>
                <a:gd name="T13" fmla="*/ 425 h 425"/>
                <a:gd name="T14" fmla="*/ 188 w 452"/>
                <a:gd name="T15" fmla="*/ 425 h 425"/>
                <a:gd name="T16" fmla="*/ 188 w 452"/>
                <a:gd name="T17" fmla="*/ 7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2" h="425">
                  <a:moveTo>
                    <a:pt x="188" y="72"/>
                  </a:moveTo>
                  <a:lnTo>
                    <a:pt x="0" y="72"/>
                  </a:lnTo>
                  <a:lnTo>
                    <a:pt x="0" y="0"/>
                  </a:lnTo>
                  <a:lnTo>
                    <a:pt x="452" y="0"/>
                  </a:lnTo>
                  <a:lnTo>
                    <a:pt x="452" y="72"/>
                  </a:lnTo>
                  <a:lnTo>
                    <a:pt x="270" y="72"/>
                  </a:lnTo>
                  <a:lnTo>
                    <a:pt x="270" y="425"/>
                  </a:lnTo>
                  <a:lnTo>
                    <a:pt x="188" y="425"/>
                  </a:lnTo>
                  <a:lnTo>
                    <a:pt x="18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1" name="Freeform 15"/>
            <p:cNvSpPr>
              <a:spLocks/>
            </p:cNvSpPr>
            <p:nvPr userDrawn="1"/>
          </p:nvSpPr>
          <p:spPr bwMode="auto">
            <a:xfrm>
              <a:off x="632" y="1001"/>
              <a:ext cx="112" cy="126"/>
            </a:xfrm>
            <a:custGeom>
              <a:avLst/>
              <a:gdLst>
                <a:gd name="T0" fmla="*/ 19 w 19"/>
                <a:gd name="T1" fmla="*/ 16 h 21"/>
                <a:gd name="T2" fmla="*/ 19 w 19"/>
                <a:gd name="T3" fmla="*/ 16 h 21"/>
                <a:gd name="T4" fmla="*/ 11 w 19"/>
                <a:gd name="T5" fmla="*/ 21 h 21"/>
                <a:gd name="T6" fmla="*/ 3 w 19"/>
                <a:gd name="T7" fmla="*/ 19 h 21"/>
                <a:gd name="T8" fmla="*/ 0 w 19"/>
                <a:gd name="T9" fmla="*/ 11 h 21"/>
                <a:gd name="T10" fmla="*/ 3 w 19"/>
                <a:gd name="T11" fmla="*/ 3 h 21"/>
                <a:gd name="T12" fmla="*/ 10 w 19"/>
                <a:gd name="T13" fmla="*/ 0 h 21"/>
                <a:gd name="T14" fmla="*/ 16 w 19"/>
                <a:gd name="T15" fmla="*/ 1 h 21"/>
                <a:gd name="T16" fmla="*/ 17 w 19"/>
                <a:gd name="T17" fmla="*/ 1 h 21"/>
                <a:gd name="T18" fmla="*/ 17 w 19"/>
                <a:gd name="T19" fmla="*/ 1 h 21"/>
                <a:gd name="T20" fmla="*/ 17 w 19"/>
                <a:gd name="T21" fmla="*/ 1 h 21"/>
                <a:gd name="T22" fmla="*/ 18 w 19"/>
                <a:gd name="T23" fmla="*/ 1 h 21"/>
                <a:gd name="T24" fmla="*/ 19 w 19"/>
                <a:gd name="T25" fmla="*/ 7 h 21"/>
                <a:gd name="T26" fmla="*/ 18 w 19"/>
                <a:gd name="T27" fmla="*/ 7 h 21"/>
                <a:gd name="T28" fmla="*/ 18 w 19"/>
                <a:gd name="T29" fmla="*/ 7 h 21"/>
                <a:gd name="T30" fmla="*/ 18 w 19"/>
                <a:gd name="T31" fmla="*/ 7 h 21"/>
                <a:gd name="T32" fmla="*/ 15 w 19"/>
                <a:gd name="T33" fmla="*/ 3 h 21"/>
                <a:gd name="T34" fmla="*/ 10 w 19"/>
                <a:gd name="T35" fmla="*/ 1 h 21"/>
                <a:gd name="T36" fmla="*/ 4 w 19"/>
                <a:gd name="T37" fmla="*/ 10 h 21"/>
                <a:gd name="T38" fmla="*/ 7 w 19"/>
                <a:gd name="T39" fmla="*/ 17 h 21"/>
                <a:gd name="T40" fmla="*/ 11 w 19"/>
                <a:gd name="T41" fmla="*/ 19 h 21"/>
                <a:gd name="T42" fmla="*/ 18 w 19"/>
                <a:gd name="T43" fmla="*/ 16 h 21"/>
                <a:gd name="T44" fmla="*/ 19 w 19"/>
                <a:gd name="T4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1"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7" y="19"/>
                    <a:pt x="15" y="21"/>
                    <a:pt x="11" y="21"/>
                  </a:cubicBezTo>
                  <a:cubicBezTo>
                    <a:pt x="7" y="21"/>
                    <a:pt x="5" y="20"/>
                    <a:pt x="3" y="19"/>
                  </a:cubicBezTo>
                  <a:cubicBezTo>
                    <a:pt x="1" y="17"/>
                    <a:pt x="0" y="13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5" y="1"/>
                    <a:pt x="16" y="1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6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6"/>
                    <a:pt x="17" y="5"/>
                    <a:pt x="15" y="3"/>
                  </a:cubicBezTo>
                  <a:cubicBezTo>
                    <a:pt x="14" y="2"/>
                    <a:pt x="13" y="1"/>
                    <a:pt x="10" y="1"/>
                  </a:cubicBezTo>
                  <a:cubicBezTo>
                    <a:pt x="6" y="1"/>
                    <a:pt x="4" y="5"/>
                    <a:pt x="4" y="10"/>
                  </a:cubicBezTo>
                  <a:cubicBezTo>
                    <a:pt x="4" y="11"/>
                    <a:pt x="4" y="15"/>
                    <a:pt x="7" y="17"/>
                  </a:cubicBezTo>
                  <a:cubicBezTo>
                    <a:pt x="8" y="19"/>
                    <a:pt x="10" y="19"/>
                    <a:pt x="11" y="19"/>
                  </a:cubicBezTo>
                  <a:cubicBezTo>
                    <a:pt x="15" y="19"/>
                    <a:pt x="17" y="18"/>
                    <a:pt x="18" y="16"/>
                  </a:cubicBezTo>
                  <a:cubicBezTo>
                    <a:pt x="18" y="16"/>
                    <a:pt x="19" y="16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 userDrawn="1"/>
          </p:nvSpPr>
          <p:spPr bwMode="auto">
            <a:xfrm>
              <a:off x="761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6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5 w 11"/>
                <a:gd name="T13" fmla="*/ 13 h 13"/>
                <a:gd name="T14" fmla="*/ 1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0 w 11"/>
                <a:gd name="T23" fmla="*/ 5 h 13"/>
                <a:gd name="T24" fmla="*/ 9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5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6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8" y="13"/>
                    <a:pt x="5" y="13"/>
                  </a:cubicBezTo>
                  <a:cubicBezTo>
                    <a:pt x="3" y="13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2" y="1"/>
                    <a:pt x="3" y="0"/>
                    <a:pt x="6" y="0"/>
                  </a:cubicBezTo>
                  <a:cubicBezTo>
                    <a:pt x="9" y="0"/>
                    <a:pt x="10" y="4"/>
                    <a:pt x="10" y="5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5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3" name="Freeform 17"/>
            <p:cNvSpPr>
              <a:spLocks/>
            </p:cNvSpPr>
            <p:nvPr userDrawn="1"/>
          </p:nvSpPr>
          <p:spPr bwMode="auto">
            <a:xfrm>
              <a:off x="826" y="1049"/>
              <a:ext cx="88" cy="78"/>
            </a:xfrm>
            <a:custGeom>
              <a:avLst/>
              <a:gdLst>
                <a:gd name="T0" fmla="*/ 4 w 15"/>
                <a:gd name="T1" fmla="*/ 1 h 13"/>
                <a:gd name="T2" fmla="*/ 4 w 15"/>
                <a:gd name="T3" fmla="*/ 0 h 13"/>
                <a:gd name="T4" fmla="*/ 5 w 15"/>
                <a:gd name="T5" fmla="*/ 1 h 13"/>
                <a:gd name="T6" fmla="*/ 5 w 15"/>
                <a:gd name="T7" fmla="*/ 2 h 13"/>
                <a:gd name="T8" fmla="*/ 5 w 15"/>
                <a:gd name="T9" fmla="*/ 2 h 13"/>
                <a:gd name="T10" fmla="*/ 7 w 15"/>
                <a:gd name="T11" fmla="*/ 1 h 13"/>
                <a:gd name="T12" fmla="*/ 9 w 15"/>
                <a:gd name="T13" fmla="*/ 0 h 13"/>
                <a:gd name="T14" fmla="*/ 11 w 15"/>
                <a:gd name="T15" fmla="*/ 1 h 13"/>
                <a:gd name="T16" fmla="*/ 13 w 15"/>
                <a:gd name="T17" fmla="*/ 4 h 13"/>
                <a:gd name="T18" fmla="*/ 13 w 15"/>
                <a:gd name="T19" fmla="*/ 8 h 13"/>
                <a:gd name="T20" fmla="*/ 13 w 15"/>
                <a:gd name="T21" fmla="*/ 11 h 13"/>
                <a:gd name="T22" fmla="*/ 14 w 15"/>
                <a:gd name="T23" fmla="*/ 12 h 13"/>
                <a:gd name="T24" fmla="*/ 15 w 15"/>
                <a:gd name="T25" fmla="*/ 12 h 13"/>
                <a:gd name="T26" fmla="*/ 15 w 15"/>
                <a:gd name="T27" fmla="*/ 12 h 13"/>
                <a:gd name="T28" fmla="*/ 15 w 15"/>
                <a:gd name="T29" fmla="*/ 13 h 13"/>
                <a:gd name="T30" fmla="*/ 15 w 15"/>
                <a:gd name="T31" fmla="*/ 13 h 13"/>
                <a:gd name="T32" fmla="*/ 12 w 15"/>
                <a:gd name="T33" fmla="*/ 13 h 13"/>
                <a:gd name="T34" fmla="*/ 9 w 15"/>
                <a:gd name="T35" fmla="*/ 13 h 13"/>
                <a:gd name="T36" fmla="*/ 8 w 15"/>
                <a:gd name="T37" fmla="*/ 13 h 13"/>
                <a:gd name="T38" fmla="*/ 8 w 15"/>
                <a:gd name="T39" fmla="*/ 12 h 13"/>
                <a:gd name="T40" fmla="*/ 9 w 15"/>
                <a:gd name="T41" fmla="*/ 12 h 13"/>
                <a:gd name="T42" fmla="*/ 9 w 15"/>
                <a:gd name="T43" fmla="*/ 12 h 13"/>
                <a:gd name="T44" fmla="*/ 10 w 15"/>
                <a:gd name="T45" fmla="*/ 11 h 13"/>
                <a:gd name="T46" fmla="*/ 10 w 15"/>
                <a:gd name="T47" fmla="*/ 8 h 13"/>
                <a:gd name="T48" fmla="*/ 10 w 15"/>
                <a:gd name="T49" fmla="*/ 5 h 13"/>
                <a:gd name="T50" fmla="*/ 9 w 15"/>
                <a:gd name="T51" fmla="*/ 3 h 13"/>
                <a:gd name="T52" fmla="*/ 8 w 15"/>
                <a:gd name="T53" fmla="*/ 2 h 13"/>
                <a:gd name="T54" fmla="*/ 6 w 15"/>
                <a:gd name="T55" fmla="*/ 3 h 13"/>
                <a:gd name="T56" fmla="*/ 5 w 15"/>
                <a:gd name="T57" fmla="*/ 5 h 13"/>
                <a:gd name="T58" fmla="*/ 5 w 15"/>
                <a:gd name="T59" fmla="*/ 11 h 13"/>
                <a:gd name="T60" fmla="*/ 6 w 15"/>
                <a:gd name="T61" fmla="*/ 12 h 13"/>
                <a:gd name="T62" fmla="*/ 6 w 15"/>
                <a:gd name="T63" fmla="*/ 12 h 13"/>
                <a:gd name="T64" fmla="*/ 6 w 15"/>
                <a:gd name="T65" fmla="*/ 12 h 13"/>
                <a:gd name="T66" fmla="*/ 6 w 15"/>
                <a:gd name="T67" fmla="*/ 13 h 13"/>
                <a:gd name="T68" fmla="*/ 6 w 15"/>
                <a:gd name="T69" fmla="*/ 13 h 13"/>
                <a:gd name="T70" fmla="*/ 4 w 15"/>
                <a:gd name="T71" fmla="*/ 13 h 13"/>
                <a:gd name="T72" fmla="*/ 1 w 15"/>
                <a:gd name="T73" fmla="*/ 13 h 13"/>
                <a:gd name="T74" fmla="*/ 1 w 15"/>
                <a:gd name="T75" fmla="*/ 13 h 13"/>
                <a:gd name="T76" fmla="*/ 1 w 15"/>
                <a:gd name="T77" fmla="*/ 12 h 13"/>
                <a:gd name="T78" fmla="*/ 1 w 15"/>
                <a:gd name="T79" fmla="*/ 12 h 13"/>
                <a:gd name="T80" fmla="*/ 1 w 15"/>
                <a:gd name="T81" fmla="*/ 12 h 13"/>
                <a:gd name="T82" fmla="*/ 2 w 15"/>
                <a:gd name="T83" fmla="*/ 11 h 13"/>
                <a:gd name="T84" fmla="*/ 2 w 15"/>
                <a:gd name="T85" fmla="*/ 5 h 13"/>
                <a:gd name="T86" fmla="*/ 1 w 15"/>
                <a:gd name="T87" fmla="*/ 3 h 13"/>
                <a:gd name="T88" fmla="*/ 1 w 15"/>
                <a:gd name="T89" fmla="*/ 3 h 13"/>
                <a:gd name="T90" fmla="*/ 0 w 15"/>
                <a:gd name="T91" fmla="*/ 3 h 13"/>
                <a:gd name="T92" fmla="*/ 0 w 15"/>
                <a:gd name="T93" fmla="*/ 3 h 13"/>
                <a:gd name="T94" fmla="*/ 1 w 15"/>
                <a:gd name="T95" fmla="*/ 2 h 13"/>
                <a:gd name="T96" fmla="*/ 4 w 15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13">
                  <a:moveTo>
                    <a:pt x="4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4" y="13"/>
                    <a:pt x="12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0"/>
                    <a:pt x="10" y="10"/>
                    <a:pt x="10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5" y="13"/>
                    <a:pt x="4" y="13"/>
                  </a:cubicBez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4" name="Freeform 18"/>
            <p:cNvSpPr>
              <a:spLocks/>
            </p:cNvSpPr>
            <p:nvPr userDrawn="1"/>
          </p:nvSpPr>
          <p:spPr bwMode="auto">
            <a:xfrm>
              <a:off x="920" y="1037"/>
              <a:ext cx="53" cy="90"/>
            </a:xfrm>
            <a:custGeom>
              <a:avLst/>
              <a:gdLst>
                <a:gd name="T0" fmla="*/ 0 w 9"/>
                <a:gd name="T1" fmla="*/ 4 h 15"/>
                <a:gd name="T2" fmla="*/ 0 w 9"/>
                <a:gd name="T3" fmla="*/ 4 h 15"/>
                <a:gd name="T4" fmla="*/ 0 w 9"/>
                <a:gd name="T5" fmla="*/ 3 h 15"/>
                <a:gd name="T6" fmla="*/ 4 w 9"/>
                <a:gd name="T7" fmla="*/ 0 h 15"/>
                <a:gd name="T8" fmla="*/ 5 w 9"/>
                <a:gd name="T9" fmla="*/ 0 h 15"/>
                <a:gd name="T10" fmla="*/ 5 w 9"/>
                <a:gd name="T11" fmla="*/ 0 h 15"/>
                <a:gd name="T12" fmla="*/ 5 w 9"/>
                <a:gd name="T13" fmla="*/ 3 h 15"/>
                <a:gd name="T14" fmla="*/ 9 w 9"/>
                <a:gd name="T15" fmla="*/ 3 h 15"/>
                <a:gd name="T16" fmla="*/ 9 w 9"/>
                <a:gd name="T17" fmla="*/ 3 h 15"/>
                <a:gd name="T18" fmla="*/ 9 w 9"/>
                <a:gd name="T19" fmla="*/ 4 h 15"/>
                <a:gd name="T20" fmla="*/ 8 w 9"/>
                <a:gd name="T21" fmla="*/ 4 h 15"/>
                <a:gd name="T22" fmla="*/ 5 w 9"/>
                <a:gd name="T23" fmla="*/ 4 h 15"/>
                <a:gd name="T24" fmla="*/ 5 w 9"/>
                <a:gd name="T25" fmla="*/ 8 h 15"/>
                <a:gd name="T26" fmla="*/ 5 w 9"/>
                <a:gd name="T27" fmla="*/ 11 h 15"/>
                <a:gd name="T28" fmla="*/ 6 w 9"/>
                <a:gd name="T29" fmla="*/ 14 h 15"/>
                <a:gd name="T30" fmla="*/ 8 w 9"/>
                <a:gd name="T31" fmla="*/ 13 h 15"/>
                <a:gd name="T32" fmla="*/ 8 w 9"/>
                <a:gd name="T33" fmla="*/ 13 h 15"/>
                <a:gd name="T34" fmla="*/ 8 w 9"/>
                <a:gd name="T35" fmla="*/ 14 h 15"/>
                <a:gd name="T36" fmla="*/ 8 w 9"/>
                <a:gd name="T37" fmla="*/ 14 h 15"/>
                <a:gd name="T38" fmla="*/ 5 w 9"/>
                <a:gd name="T39" fmla="*/ 15 h 15"/>
                <a:gd name="T40" fmla="*/ 2 w 9"/>
                <a:gd name="T41" fmla="*/ 13 h 15"/>
                <a:gd name="T42" fmla="*/ 2 w 9"/>
                <a:gd name="T43" fmla="*/ 8 h 15"/>
                <a:gd name="T44" fmla="*/ 2 w 9"/>
                <a:gd name="T45" fmla="*/ 4 h 15"/>
                <a:gd name="T46" fmla="*/ 0 w 9"/>
                <a:gd name="T4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15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3"/>
                    <a:pt x="4" y="1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4"/>
                    <a:pt x="6" y="14"/>
                  </a:cubicBezTo>
                  <a:cubicBezTo>
                    <a:pt x="7" y="14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5" y="15"/>
                  </a:cubicBezTo>
                  <a:cubicBezTo>
                    <a:pt x="3" y="15"/>
                    <a:pt x="2" y="14"/>
                    <a:pt x="2" y="13"/>
                  </a:cubicBezTo>
                  <a:cubicBezTo>
                    <a:pt x="2" y="12"/>
                    <a:pt x="2" y="9"/>
                    <a:pt x="2" y="8"/>
                  </a:cubicBezTo>
                  <a:cubicBezTo>
                    <a:pt x="2" y="4"/>
                    <a:pt x="2" y="4"/>
                    <a:pt x="2" y="4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979" y="1049"/>
              <a:ext cx="64" cy="78"/>
            </a:xfrm>
            <a:custGeom>
              <a:avLst/>
              <a:gdLst>
                <a:gd name="T0" fmla="*/ 3 w 11"/>
                <a:gd name="T1" fmla="*/ 6 h 13"/>
                <a:gd name="T2" fmla="*/ 6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5 w 11"/>
                <a:gd name="T13" fmla="*/ 13 h 13"/>
                <a:gd name="T14" fmla="*/ 1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0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5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6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9" y="0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5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6" name="Freeform 20"/>
            <p:cNvSpPr>
              <a:spLocks/>
            </p:cNvSpPr>
            <p:nvPr userDrawn="1"/>
          </p:nvSpPr>
          <p:spPr bwMode="auto">
            <a:xfrm>
              <a:off x="1049" y="1049"/>
              <a:ext cx="59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0 w 10"/>
                <a:gd name="T5" fmla="*/ 3 h 13"/>
                <a:gd name="T6" fmla="*/ 0 w 10"/>
                <a:gd name="T7" fmla="*/ 3 h 13"/>
                <a:gd name="T8" fmla="*/ 0 w 10"/>
                <a:gd name="T9" fmla="*/ 3 h 13"/>
                <a:gd name="T10" fmla="*/ 0 w 10"/>
                <a:gd name="T11" fmla="*/ 2 h 13"/>
                <a:gd name="T12" fmla="*/ 4 w 10"/>
                <a:gd name="T13" fmla="*/ 1 h 13"/>
                <a:gd name="T14" fmla="*/ 4 w 10"/>
                <a:gd name="T15" fmla="*/ 0 h 13"/>
                <a:gd name="T16" fmla="*/ 4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8 w 10"/>
                <a:gd name="T23" fmla="*/ 0 h 13"/>
                <a:gd name="T24" fmla="*/ 10 w 10"/>
                <a:gd name="T25" fmla="*/ 2 h 13"/>
                <a:gd name="T26" fmla="*/ 8 w 10"/>
                <a:gd name="T27" fmla="*/ 3 h 13"/>
                <a:gd name="T28" fmla="*/ 7 w 10"/>
                <a:gd name="T29" fmla="*/ 3 h 13"/>
                <a:gd name="T30" fmla="*/ 6 w 10"/>
                <a:gd name="T31" fmla="*/ 3 h 13"/>
                <a:gd name="T32" fmla="*/ 5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7 w 10"/>
                <a:gd name="T41" fmla="*/ 12 h 13"/>
                <a:gd name="T42" fmla="*/ 7 w 10"/>
                <a:gd name="T43" fmla="*/ 12 h 13"/>
                <a:gd name="T44" fmla="*/ 7 w 10"/>
                <a:gd name="T45" fmla="*/ 13 h 13"/>
                <a:gd name="T46" fmla="*/ 7 w 10"/>
                <a:gd name="T47" fmla="*/ 13 h 13"/>
                <a:gd name="T48" fmla="*/ 3 w 10"/>
                <a:gd name="T49" fmla="*/ 13 h 13"/>
                <a:gd name="T50" fmla="*/ 0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0 w 10"/>
                <a:gd name="T57" fmla="*/ 12 h 13"/>
                <a:gd name="T58" fmla="*/ 1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5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auto">
            <a:xfrm>
              <a:off x="1108" y="1007"/>
              <a:ext cx="123" cy="168"/>
            </a:xfrm>
            <a:custGeom>
              <a:avLst/>
              <a:gdLst>
                <a:gd name="T0" fmla="*/ 16 w 21"/>
                <a:gd name="T1" fmla="*/ 8 h 28"/>
                <a:gd name="T2" fmla="*/ 16 w 21"/>
                <a:gd name="T3" fmla="*/ 9 h 28"/>
                <a:gd name="T4" fmla="*/ 16 w 21"/>
                <a:gd name="T5" fmla="*/ 10 h 28"/>
                <a:gd name="T6" fmla="*/ 15 w 21"/>
                <a:gd name="T7" fmla="*/ 10 h 28"/>
                <a:gd name="T8" fmla="*/ 12 w 21"/>
                <a:gd name="T9" fmla="*/ 10 h 28"/>
                <a:gd name="T10" fmla="*/ 9 w 21"/>
                <a:gd name="T11" fmla="*/ 20 h 28"/>
                <a:gd name="T12" fmla="*/ 2 w 21"/>
                <a:gd name="T13" fmla="*/ 28 h 28"/>
                <a:gd name="T14" fmla="*/ 0 w 21"/>
                <a:gd name="T15" fmla="*/ 27 h 28"/>
                <a:gd name="T16" fmla="*/ 1 w 21"/>
                <a:gd name="T17" fmla="*/ 25 h 28"/>
                <a:gd name="T18" fmla="*/ 2 w 21"/>
                <a:gd name="T19" fmla="*/ 27 h 28"/>
                <a:gd name="T20" fmla="*/ 3 w 21"/>
                <a:gd name="T21" fmla="*/ 27 h 28"/>
                <a:gd name="T22" fmla="*/ 7 w 21"/>
                <a:gd name="T23" fmla="*/ 19 h 28"/>
                <a:gd name="T24" fmla="*/ 10 w 21"/>
                <a:gd name="T25" fmla="*/ 10 h 28"/>
                <a:gd name="T26" fmla="*/ 7 w 21"/>
                <a:gd name="T27" fmla="*/ 10 h 28"/>
                <a:gd name="T28" fmla="*/ 7 w 21"/>
                <a:gd name="T29" fmla="*/ 9 h 28"/>
                <a:gd name="T30" fmla="*/ 7 w 21"/>
                <a:gd name="T31" fmla="*/ 9 h 28"/>
                <a:gd name="T32" fmla="*/ 7 w 21"/>
                <a:gd name="T33" fmla="*/ 8 h 28"/>
                <a:gd name="T34" fmla="*/ 10 w 21"/>
                <a:gd name="T35" fmla="*/ 8 h 28"/>
                <a:gd name="T36" fmla="*/ 13 w 21"/>
                <a:gd name="T37" fmla="*/ 2 h 28"/>
                <a:gd name="T38" fmla="*/ 17 w 21"/>
                <a:gd name="T39" fmla="*/ 0 h 28"/>
                <a:gd name="T40" fmla="*/ 21 w 21"/>
                <a:gd name="T41" fmla="*/ 2 h 28"/>
                <a:gd name="T42" fmla="*/ 19 w 21"/>
                <a:gd name="T43" fmla="*/ 3 h 28"/>
                <a:gd name="T44" fmla="*/ 18 w 21"/>
                <a:gd name="T45" fmla="*/ 2 h 28"/>
                <a:gd name="T46" fmla="*/ 17 w 21"/>
                <a:gd name="T47" fmla="*/ 1 h 28"/>
                <a:gd name="T48" fmla="*/ 13 w 21"/>
                <a:gd name="T49" fmla="*/ 8 h 28"/>
                <a:gd name="T50" fmla="*/ 16 w 21"/>
                <a:gd name="T51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28">
                  <a:moveTo>
                    <a:pt x="16" y="8"/>
                  </a:moveTo>
                  <a:cubicBezTo>
                    <a:pt x="16" y="8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2"/>
                    <a:pt x="10" y="17"/>
                    <a:pt x="9" y="20"/>
                  </a:cubicBezTo>
                  <a:cubicBezTo>
                    <a:pt x="8" y="25"/>
                    <a:pt x="5" y="28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ubicBezTo>
                    <a:pt x="0" y="26"/>
                    <a:pt x="0" y="25"/>
                    <a:pt x="1" y="25"/>
                  </a:cubicBezTo>
                  <a:cubicBezTo>
                    <a:pt x="2" y="25"/>
                    <a:pt x="2" y="26"/>
                    <a:pt x="2" y="27"/>
                  </a:cubicBezTo>
                  <a:cubicBezTo>
                    <a:pt x="2" y="27"/>
                    <a:pt x="3" y="27"/>
                    <a:pt x="3" y="27"/>
                  </a:cubicBezTo>
                  <a:cubicBezTo>
                    <a:pt x="4" y="27"/>
                    <a:pt x="6" y="25"/>
                    <a:pt x="7" y="1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6"/>
                    <a:pt x="11" y="4"/>
                    <a:pt x="13" y="2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3"/>
                    <a:pt x="20" y="3"/>
                    <a:pt x="19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7" y="1"/>
                    <a:pt x="17" y="1"/>
                  </a:cubicBezTo>
                  <a:cubicBezTo>
                    <a:pt x="14" y="1"/>
                    <a:pt x="13" y="5"/>
                    <a:pt x="13" y="8"/>
                  </a:cubicBezTo>
                  <a:lnTo>
                    <a:pt x="1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1196" y="1055"/>
              <a:ext cx="59" cy="72"/>
            </a:xfrm>
            <a:custGeom>
              <a:avLst/>
              <a:gdLst>
                <a:gd name="T0" fmla="*/ 0 w 10"/>
                <a:gd name="T1" fmla="*/ 8 h 12"/>
                <a:gd name="T2" fmla="*/ 3 w 10"/>
                <a:gd name="T3" fmla="*/ 2 h 12"/>
                <a:gd name="T4" fmla="*/ 7 w 10"/>
                <a:gd name="T5" fmla="*/ 0 h 12"/>
                <a:gd name="T6" fmla="*/ 10 w 10"/>
                <a:gd name="T7" fmla="*/ 3 h 12"/>
                <a:gd name="T8" fmla="*/ 8 w 10"/>
                <a:gd name="T9" fmla="*/ 10 h 12"/>
                <a:gd name="T10" fmla="*/ 4 w 10"/>
                <a:gd name="T11" fmla="*/ 12 h 12"/>
                <a:gd name="T12" fmla="*/ 0 w 10"/>
                <a:gd name="T13" fmla="*/ 8 h 12"/>
                <a:gd name="T14" fmla="*/ 7 w 10"/>
                <a:gd name="T15" fmla="*/ 8 h 12"/>
                <a:gd name="T16" fmla="*/ 9 w 10"/>
                <a:gd name="T17" fmla="*/ 3 h 12"/>
                <a:gd name="T18" fmla="*/ 7 w 10"/>
                <a:gd name="T19" fmla="*/ 1 h 12"/>
                <a:gd name="T20" fmla="*/ 4 w 10"/>
                <a:gd name="T21" fmla="*/ 5 h 12"/>
                <a:gd name="T22" fmla="*/ 2 w 10"/>
                <a:gd name="T23" fmla="*/ 9 h 12"/>
                <a:gd name="T24" fmla="*/ 3 w 10"/>
                <a:gd name="T25" fmla="*/ 11 h 12"/>
                <a:gd name="T26" fmla="*/ 7 w 10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2">
                  <a:moveTo>
                    <a:pt x="0" y="8"/>
                  </a:moveTo>
                  <a:cubicBezTo>
                    <a:pt x="0" y="6"/>
                    <a:pt x="1" y="3"/>
                    <a:pt x="3" y="2"/>
                  </a:cubicBezTo>
                  <a:cubicBezTo>
                    <a:pt x="4" y="0"/>
                    <a:pt x="5" y="0"/>
                    <a:pt x="7" y="0"/>
                  </a:cubicBezTo>
                  <a:cubicBezTo>
                    <a:pt x="9" y="0"/>
                    <a:pt x="10" y="1"/>
                    <a:pt x="10" y="3"/>
                  </a:cubicBezTo>
                  <a:cubicBezTo>
                    <a:pt x="10" y="5"/>
                    <a:pt x="10" y="8"/>
                    <a:pt x="8" y="10"/>
                  </a:cubicBezTo>
                  <a:cubicBezTo>
                    <a:pt x="7" y="11"/>
                    <a:pt x="6" y="12"/>
                    <a:pt x="4" y="12"/>
                  </a:cubicBezTo>
                  <a:cubicBezTo>
                    <a:pt x="2" y="12"/>
                    <a:pt x="0" y="11"/>
                    <a:pt x="0" y="8"/>
                  </a:cubicBezTo>
                  <a:moveTo>
                    <a:pt x="7" y="8"/>
                  </a:moveTo>
                  <a:cubicBezTo>
                    <a:pt x="8" y="6"/>
                    <a:pt x="9" y="4"/>
                    <a:pt x="9" y="3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1"/>
                    <a:pt x="5" y="2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2" y="10"/>
                    <a:pt x="3" y="11"/>
                    <a:pt x="3" y="11"/>
                  </a:cubicBezTo>
                  <a:cubicBezTo>
                    <a:pt x="5" y="11"/>
                    <a:pt x="6" y="10"/>
                    <a:pt x="7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1267" y="1055"/>
              <a:ext cx="64" cy="72"/>
            </a:xfrm>
            <a:custGeom>
              <a:avLst/>
              <a:gdLst>
                <a:gd name="T0" fmla="*/ 1 w 11"/>
                <a:gd name="T1" fmla="*/ 12 h 12"/>
                <a:gd name="T2" fmla="*/ 0 w 11"/>
                <a:gd name="T3" fmla="*/ 12 h 12"/>
                <a:gd name="T4" fmla="*/ 2 w 11"/>
                <a:gd name="T5" fmla="*/ 7 h 12"/>
                <a:gd name="T6" fmla="*/ 3 w 11"/>
                <a:gd name="T7" fmla="*/ 2 h 12"/>
                <a:gd name="T8" fmla="*/ 3 w 11"/>
                <a:gd name="T9" fmla="*/ 2 h 12"/>
                <a:gd name="T10" fmla="*/ 1 w 11"/>
                <a:gd name="T11" fmla="*/ 3 h 12"/>
                <a:gd name="T12" fmla="*/ 0 w 11"/>
                <a:gd name="T13" fmla="*/ 3 h 12"/>
                <a:gd name="T14" fmla="*/ 0 w 11"/>
                <a:gd name="T15" fmla="*/ 3 h 12"/>
                <a:gd name="T16" fmla="*/ 0 w 11"/>
                <a:gd name="T17" fmla="*/ 3 h 12"/>
                <a:gd name="T18" fmla="*/ 5 w 11"/>
                <a:gd name="T19" fmla="*/ 0 h 12"/>
                <a:gd name="T20" fmla="*/ 6 w 11"/>
                <a:gd name="T21" fmla="*/ 1 h 12"/>
                <a:gd name="T22" fmla="*/ 5 w 11"/>
                <a:gd name="T23" fmla="*/ 5 h 12"/>
                <a:gd name="T24" fmla="*/ 5 w 11"/>
                <a:gd name="T25" fmla="*/ 5 h 12"/>
                <a:gd name="T26" fmla="*/ 9 w 11"/>
                <a:gd name="T27" fmla="*/ 0 h 12"/>
                <a:gd name="T28" fmla="*/ 11 w 11"/>
                <a:gd name="T29" fmla="*/ 1 h 12"/>
                <a:gd name="T30" fmla="*/ 10 w 11"/>
                <a:gd name="T31" fmla="*/ 3 h 12"/>
                <a:gd name="T32" fmla="*/ 9 w 11"/>
                <a:gd name="T33" fmla="*/ 3 h 12"/>
                <a:gd name="T34" fmla="*/ 8 w 11"/>
                <a:gd name="T35" fmla="*/ 2 h 12"/>
                <a:gd name="T36" fmla="*/ 5 w 11"/>
                <a:gd name="T37" fmla="*/ 6 h 12"/>
                <a:gd name="T38" fmla="*/ 4 w 11"/>
                <a:gd name="T39" fmla="*/ 9 h 12"/>
                <a:gd name="T40" fmla="*/ 3 w 11"/>
                <a:gd name="T41" fmla="*/ 12 h 12"/>
                <a:gd name="T42" fmla="*/ 3 w 11"/>
                <a:gd name="T43" fmla="*/ 12 h 12"/>
                <a:gd name="T44" fmla="*/ 1 w 11"/>
                <a:gd name="T4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12">
                  <a:moveTo>
                    <a:pt x="1" y="12"/>
                  </a:moveTo>
                  <a:cubicBezTo>
                    <a:pt x="1" y="12"/>
                    <a:pt x="0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3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2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6" y="1"/>
                    <a:pt x="5" y="3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3"/>
                    <a:pt x="8" y="0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5"/>
                    <a:pt x="5" y="6"/>
                  </a:cubicBezTo>
                  <a:cubicBezTo>
                    <a:pt x="5" y="7"/>
                    <a:pt x="4" y="8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1366" y="1001"/>
              <a:ext cx="118" cy="126"/>
            </a:xfrm>
            <a:custGeom>
              <a:avLst/>
              <a:gdLst>
                <a:gd name="T0" fmla="*/ 6 w 20"/>
                <a:gd name="T1" fmla="*/ 13 h 21"/>
                <a:gd name="T2" fmla="*/ 6 w 20"/>
                <a:gd name="T3" fmla="*/ 19 h 21"/>
                <a:gd name="T4" fmla="*/ 7 w 20"/>
                <a:gd name="T5" fmla="*/ 20 h 21"/>
                <a:gd name="T6" fmla="*/ 8 w 20"/>
                <a:gd name="T7" fmla="*/ 20 h 21"/>
                <a:gd name="T8" fmla="*/ 8 w 20"/>
                <a:gd name="T9" fmla="*/ 20 h 21"/>
                <a:gd name="T10" fmla="*/ 8 w 20"/>
                <a:gd name="T11" fmla="*/ 21 h 21"/>
                <a:gd name="T12" fmla="*/ 8 w 20"/>
                <a:gd name="T13" fmla="*/ 21 h 21"/>
                <a:gd name="T14" fmla="*/ 4 w 20"/>
                <a:gd name="T15" fmla="*/ 21 h 21"/>
                <a:gd name="T16" fmla="*/ 0 w 20"/>
                <a:gd name="T17" fmla="*/ 21 h 21"/>
                <a:gd name="T18" fmla="*/ 0 w 20"/>
                <a:gd name="T19" fmla="*/ 21 h 21"/>
                <a:gd name="T20" fmla="*/ 0 w 20"/>
                <a:gd name="T21" fmla="*/ 20 h 21"/>
                <a:gd name="T22" fmla="*/ 0 w 20"/>
                <a:gd name="T23" fmla="*/ 20 h 21"/>
                <a:gd name="T24" fmla="*/ 1 w 20"/>
                <a:gd name="T25" fmla="*/ 20 h 21"/>
                <a:gd name="T26" fmla="*/ 2 w 20"/>
                <a:gd name="T27" fmla="*/ 19 h 21"/>
                <a:gd name="T28" fmla="*/ 3 w 20"/>
                <a:gd name="T29" fmla="*/ 11 h 21"/>
                <a:gd name="T30" fmla="*/ 3 w 20"/>
                <a:gd name="T31" fmla="*/ 3 h 21"/>
                <a:gd name="T32" fmla="*/ 2 w 20"/>
                <a:gd name="T33" fmla="*/ 2 h 21"/>
                <a:gd name="T34" fmla="*/ 0 w 20"/>
                <a:gd name="T35" fmla="*/ 2 h 21"/>
                <a:gd name="T36" fmla="*/ 0 w 20"/>
                <a:gd name="T37" fmla="*/ 1 h 21"/>
                <a:gd name="T38" fmla="*/ 0 w 20"/>
                <a:gd name="T39" fmla="*/ 1 h 21"/>
                <a:gd name="T40" fmla="*/ 0 w 20"/>
                <a:gd name="T41" fmla="*/ 0 h 21"/>
                <a:gd name="T42" fmla="*/ 4 w 20"/>
                <a:gd name="T43" fmla="*/ 0 h 21"/>
                <a:gd name="T44" fmla="*/ 10 w 20"/>
                <a:gd name="T45" fmla="*/ 0 h 21"/>
                <a:gd name="T46" fmla="*/ 15 w 20"/>
                <a:gd name="T47" fmla="*/ 2 h 21"/>
                <a:gd name="T48" fmla="*/ 16 w 20"/>
                <a:gd name="T49" fmla="*/ 5 h 21"/>
                <a:gd name="T50" fmla="*/ 11 w 20"/>
                <a:gd name="T51" fmla="*/ 11 h 21"/>
                <a:gd name="T52" fmla="*/ 11 w 20"/>
                <a:gd name="T53" fmla="*/ 11 h 21"/>
                <a:gd name="T54" fmla="*/ 13 w 20"/>
                <a:gd name="T55" fmla="*/ 12 h 21"/>
                <a:gd name="T56" fmla="*/ 15 w 20"/>
                <a:gd name="T57" fmla="*/ 16 h 21"/>
                <a:gd name="T58" fmla="*/ 17 w 20"/>
                <a:gd name="T59" fmla="*/ 19 h 21"/>
                <a:gd name="T60" fmla="*/ 19 w 20"/>
                <a:gd name="T61" fmla="*/ 20 h 21"/>
                <a:gd name="T62" fmla="*/ 20 w 20"/>
                <a:gd name="T63" fmla="*/ 20 h 21"/>
                <a:gd name="T64" fmla="*/ 20 w 20"/>
                <a:gd name="T65" fmla="*/ 21 h 21"/>
                <a:gd name="T66" fmla="*/ 19 w 20"/>
                <a:gd name="T67" fmla="*/ 21 h 21"/>
                <a:gd name="T68" fmla="*/ 17 w 20"/>
                <a:gd name="T69" fmla="*/ 21 h 21"/>
                <a:gd name="T70" fmla="*/ 14 w 20"/>
                <a:gd name="T71" fmla="*/ 21 h 21"/>
                <a:gd name="T72" fmla="*/ 13 w 20"/>
                <a:gd name="T73" fmla="*/ 19 h 21"/>
                <a:gd name="T74" fmla="*/ 11 w 20"/>
                <a:gd name="T75" fmla="*/ 16 h 21"/>
                <a:gd name="T76" fmla="*/ 9 w 20"/>
                <a:gd name="T77" fmla="*/ 13 h 21"/>
                <a:gd name="T78" fmla="*/ 7 w 20"/>
                <a:gd name="T79" fmla="*/ 12 h 21"/>
                <a:gd name="T80" fmla="*/ 6 w 20"/>
                <a:gd name="T81" fmla="*/ 12 h 21"/>
                <a:gd name="T82" fmla="*/ 6 w 20"/>
                <a:gd name="T83" fmla="*/ 13 h 21"/>
                <a:gd name="T84" fmla="*/ 6 w 20"/>
                <a:gd name="T85" fmla="*/ 11 h 21"/>
                <a:gd name="T86" fmla="*/ 7 w 20"/>
                <a:gd name="T87" fmla="*/ 11 h 21"/>
                <a:gd name="T88" fmla="*/ 12 w 20"/>
                <a:gd name="T89" fmla="*/ 6 h 21"/>
                <a:gd name="T90" fmla="*/ 11 w 20"/>
                <a:gd name="T91" fmla="*/ 3 h 21"/>
                <a:gd name="T92" fmla="*/ 7 w 20"/>
                <a:gd name="T93" fmla="*/ 1 h 21"/>
                <a:gd name="T94" fmla="*/ 6 w 20"/>
                <a:gd name="T95" fmla="*/ 2 h 21"/>
                <a:gd name="T96" fmla="*/ 6 w 20"/>
                <a:gd name="T97" fmla="*/ 2 h 21"/>
                <a:gd name="T98" fmla="*/ 6 w 20"/>
                <a:gd name="T9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1">
                  <a:moveTo>
                    <a:pt x="6" y="13"/>
                  </a:moveTo>
                  <a:cubicBezTo>
                    <a:pt x="6" y="15"/>
                    <a:pt x="6" y="18"/>
                    <a:pt x="6" y="19"/>
                  </a:cubicBezTo>
                  <a:cubicBezTo>
                    <a:pt x="6" y="19"/>
                    <a:pt x="6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7" y="21"/>
                    <a:pt x="4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3" y="16"/>
                    <a:pt x="3" y="13"/>
                    <a:pt x="3" y="1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9" y="0"/>
                    <a:pt x="10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9"/>
                    <a:pt x="14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3"/>
                    <a:pt x="15" y="16"/>
                    <a:pt x="15" y="16"/>
                  </a:cubicBezTo>
                  <a:cubicBezTo>
                    <a:pt x="15" y="16"/>
                    <a:pt x="17" y="19"/>
                    <a:pt x="17" y="19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7" y="21"/>
                  </a:cubicBezTo>
                  <a:cubicBezTo>
                    <a:pt x="16" y="21"/>
                    <a:pt x="15" y="21"/>
                    <a:pt x="14" y="21"/>
                  </a:cubicBezTo>
                  <a:cubicBezTo>
                    <a:pt x="14" y="21"/>
                    <a:pt x="13" y="20"/>
                    <a:pt x="13" y="19"/>
                  </a:cubicBezTo>
                  <a:cubicBezTo>
                    <a:pt x="12" y="18"/>
                    <a:pt x="11" y="16"/>
                    <a:pt x="11" y="16"/>
                  </a:cubicBezTo>
                  <a:cubicBezTo>
                    <a:pt x="11" y="15"/>
                    <a:pt x="10" y="14"/>
                    <a:pt x="9" y="13"/>
                  </a:cubicBezTo>
                  <a:cubicBezTo>
                    <a:pt x="9" y="12"/>
                    <a:pt x="8" y="12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lnTo>
                    <a:pt x="6" y="13"/>
                  </a:lnTo>
                  <a:close/>
                  <a:moveTo>
                    <a:pt x="6" y="11"/>
                  </a:moveTo>
                  <a:cubicBezTo>
                    <a:pt x="6" y="11"/>
                    <a:pt x="7" y="11"/>
                    <a:pt x="7" y="11"/>
                  </a:cubicBezTo>
                  <a:cubicBezTo>
                    <a:pt x="12" y="11"/>
                    <a:pt x="12" y="7"/>
                    <a:pt x="12" y="6"/>
                  </a:cubicBezTo>
                  <a:cubicBezTo>
                    <a:pt x="12" y="5"/>
                    <a:pt x="12" y="3"/>
                    <a:pt x="11" y="3"/>
                  </a:cubicBezTo>
                  <a:cubicBezTo>
                    <a:pt x="10" y="2"/>
                    <a:pt x="9" y="1"/>
                    <a:pt x="7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1" name="Freeform 25"/>
            <p:cNvSpPr>
              <a:spLocks noEditPoints="1"/>
            </p:cNvSpPr>
            <p:nvPr userDrawn="1"/>
          </p:nvSpPr>
          <p:spPr bwMode="auto">
            <a:xfrm>
              <a:off x="1472" y="1049"/>
              <a:ext cx="71" cy="78"/>
            </a:xfrm>
            <a:custGeom>
              <a:avLst/>
              <a:gdLst>
                <a:gd name="T0" fmla="*/ 3 w 12"/>
                <a:gd name="T1" fmla="*/ 6 h 13"/>
                <a:gd name="T2" fmla="*/ 7 w 12"/>
                <a:gd name="T3" fmla="*/ 11 h 13"/>
                <a:gd name="T4" fmla="*/ 11 w 12"/>
                <a:gd name="T5" fmla="*/ 9 h 13"/>
                <a:gd name="T6" fmla="*/ 11 w 12"/>
                <a:gd name="T7" fmla="*/ 9 h 13"/>
                <a:gd name="T8" fmla="*/ 11 w 12"/>
                <a:gd name="T9" fmla="*/ 10 h 13"/>
                <a:gd name="T10" fmla="*/ 11 w 12"/>
                <a:gd name="T11" fmla="*/ 10 h 13"/>
                <a:gd name="T12" fmla="*/ 6 w 12"/>
                <a:gd name="T13" fmla="*/ 13 h 13"/>
                <a:gd name="T14" fmla="*/ 2 w 12"/>
                <a:gd name="T15" fmla="*/ 12 h 13"/>
                <a:gd name="T16" fmla="*/ 0 w 12"/>
                <a:gd name="T17" fmla="*/ 7 h 13"/>
                <a:gd name="T18" fmla="*/ 2 w 12"/>
                <a:gd name="T19" fmla="*/ 3 h 13"/>
                <a:gd name="T20" fmla="*/ 7 w 12"/>
                <a:gd name="T21" fmla="*/ 0 h 13"/>
                <a:gd name="T22" fmla="*/ 11 w 12"/>
                <a:gd name="T23" fmla="*/ 5 h 13"/>
                <a:gd name="T24" fmla="*/ 10 w 12"/>
                <a:gd name="T25" fmla="*/ 6 h 13"/>
                <a:gd name="T26" fmla="*/ 3 w 12"/>
                <a:gd name="T27" fmla="*/ 6 h 13"/>
                <a:gd name="T28" fmla="*/ 7 w 12"/>
                <a:gd name="T29" fmla="*/ 5 h 13"/>
                <a:gd name="T30" fmla="*/ 8 w 12"/>
                <a:gd name="T31" fmla="*/ 4 h 13"/>
                <a:gd name="T32" fmla="*/ 6 w 12"/>
                <a:gd name="T33" fmla="*/ 2 h 13"/>
                <a:gd name="T34" fmla="*/ 4 w 12"/>
                <a:gd name="T35" fmla="*/ 5 h 13"/>
                <a:gd name="T36" fmla="*/ 7 w 12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3">
                  <a:moveTo>
                    <a:pt x="3" y="6"/>
                  </a:moveTo>
                  <a:cubicBezTo>
                    <a:pt x="3" y="9"/>
                    <a:pt x="6" y="11"/>
                    <a:pt x="7" y="11"/>
                  </a:cubicBezTo>
                  <a:cubicBezTo>
                    <a:pt x="9" y="11"/>
                    <a:pt x="10" y="10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7" y="5"/>
                  </a:move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6" y="2"/>
                  </a:cubicBezTo>
                  <a:cubicBezTo>
                    <a:pt x="5" y="2"/>
                    <a:pt x="4" y="3"/>
                    <a:pt x="4" y="5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2" name="Freeform 26"/>
            <p:cNvSpPr>
              <a:spLocks/>
            </p:cNvSpPr>
            <p:nvPr userDrawn="1"/>
          </p:nvSpPr>
          <p:spPr bwMode="auto">
            <a:xfrm>
              <a:off x="1548" y="1049"/>
              <a:ext cx="53" cy="78"/>
            </a:xfrm>
            <a:custGeom>
              <a:avLst/>
              <a:gdLst>
                <a:gd name="T0" fmla="*/ 0 w 9"/>
                <a:gd name="T1" fmla="*/ 9 h 13"/>
                <a:gd name="T2" fmla="*/ 0 w 9"/>
                <a:gd name="T3" fmla="*/ 9 h 13"/>
                <a:gd name="T4" fmla="*/ 1 w 9"/>
                <a:gd name="T5" fmla="*/ 9 h 13"/>
                <a:gd name="T6" fmla="*/ 1 w 9"/>
                <a:gd name="T7" fmla="*/ 9 h 13"/>
                <a:gd name="T8" fmla="*/ 2 w 9"/>
                <a:gd name="T9" fmla="*/ 10 h 13"/>
                <a:gd name="T10" fmla="*/ 4 w 9"/>
                <a:gd name="T11" fmla="*/ 12 h 13"/>
                <a:gd name="T12" fmla="*/ 6 w 9"/>
                <a:gd name="T13" fmla="*/ 10 h 13"/>
                <a:gd name="T14" fmla="*/ 4 w 9"/>
                <a:gd name="T15" fmla="*/ 8 h 13"/>
                <a:gd name="T16" fmla="*/ 0 w 9"/>
                <a:gd name="T17" fmla="*/ 4 h 13"/>
                <a:gd name="T18" fmla="*/ 2 w 9"/>
                <a:gd name="T19" fmla="*/ 1 h 13"/>
                <a:gd name="T20" fmla="*/ 5 w 9"/>
                <a:gd name="T21" fmla="*/ 0 h 13"/>
                <a:gd name="T22" fmla="*/ 7 w 9"/>
                <a:gd name="T23" fmla="*/ 1 h 13"/>
                <a:gd name="T24" fmla="*/ 8 w 9"/>
                <a:gd name="T25" fmla="*/ 2 h 13"/>
                <a:gd name="T26" fmla="*/ 8 w 9"/>
                <a:gd name="T27" fmla="*/ 4 h 13"/>
                <a:gd name="T28" fmla="*/ 8 w 9"/>
                <a:gd name="T29" fmla="*/ 4 h 13"/>
                <a:gd name="T30" fmla="*/ 8 w 9"/>
                <a:gd name="T31" fmla="*/ 4 h 13"/>
                <a:gd name="T32" fmla="*/ 8 w 9"/>
                <a:gd name="T33" fmla="*/ 4 h 13"/>
                <a:gd name="T34" fmla="*/ 6 w 9"/>
                <a:gd name="T35" fmla="*/ 3 h 13"/>
                <a:gd name="T36" fmla="*/ 4 w 9"/>
                <a:gd name="T37" fmla="*/ 2 h 13"/>
                <a:gd name="T38" fmla="*/ 2 w 9"/>
                <a:gd name="T39" fmla="*/ 3 h 13"/>
                <a:gd name="T40" fmla="*/ 5 w 9"/>
                <a:gd name="T41" fmla="*/ 5 h 13"/>
                <a:gd name="T42" fmla="*/ 8 w 9"/>
                <a:gd name="T43" fmla="*/ 7 h 13"/>
                <a:gd name="T44" fmla="*/ 9 w 9"/>
                <a:gd name="T45" fmla="*/ 9 h 13"/>
                <a:gd name="T46" fmla="*/ 4 w 9"/>
                <a:gd name="T47" fmla="*/ 13 h 13"/>
                <a:gd name="T48" fmla="*/ 1 w 9"/>
                <a:gd name="T49" fmla="*/ 12 h 13"/>
                <a:gd name="T50" fmla="*/ 1 w 9"/>
                <a:gd name="T51" fmla="*/ 12 h 13"/>
                <a:gd name="T52" fmla="*/ 0 w 9"/>
                <a:gd name="T5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" h="13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1"/>
                    <a:pt x="3" y="12"/>
                    <a:pt x="4" y="12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9"/>
                    <a:pt x="6" y="9"/>
                    <a:pt x="4" y="8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6" y="6"/>
                    <a:pt x="7" y="6"/>
                    <a:pt x="8" y="7"/>
                  </a:cubicBezTo>
                  <a:cubicBezTo>
                    <a:pt x="8" y="7"/>
                    <a:pt x="9" y="8"/>
                    <a:pt x="9" y="9"/>
                  </a:cubicBezTo>
                  <a:cubicBezTo>
                    <a:pt x="9" y="11"/>
                    <a:pt x="7" y="13"/>
                    <a:pt x="4" y="13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3" name="Freeform 27"/>
            <p:cNvSpPr>
              <a:spLocks noEditPoints="1"/>
            </p:cNvSpPr>
            <p:nvPr userDrawn="1"/>
          </p:nvSpPr>
          <p:spPr bwMode="auto">
            <a:xfrm>
              <a:off x="1607" y="1049"/>
              <a:ext cx="77" cy="126"/>
            </a:xfrm>
            <a:custGeom>
              <a:avLst/>
              <a:gdLst>
                <a:gd name="T0" fmla="*/ 4 w 13"/>
                <a:gd name="T1" fmla="*/ 18 h 21"/>
                <a:gd name="T2" fmla="*/ 5 w 13"/>
                <a:gd name="T3" fmla="*/ 20 h 21"/>
                <a:gd name="T4" fmla="*/ 6 w 13"/>
                <a:gd name="T5" fmla="*/ 20 h 21"/>
                <a:gd name="T6" fmla="*/ 7 w 13"/>
                <a:gd name="T7" fmla="*/ 20 h 21"/>
                <a:gd name="T8" fmla="*/ 7 w 13"/>
                <a:gd name="T9" fmla="*/ 20 h 21"/>
                <a:gd name="T10" fmla="*/ 6 w 13"/>
                <a:gd name="T11" fmla="*/ 21 h 21"/>
                <a:gd name="T12" fmla="*/ 3 w 13"/>
                <a:gd name="T13" fmla="*/ 21 h 21"/>
                <a:gd name="T14" fmla="*/ 0 w 13"/>
                <a:gd name="T15" fmla="*/ 21 h 21"/>
                <a:gd name="T16" fmla="*/ 0 w 13"/>
                <a:gd name="T17" fmla="*/ 20 h 21"/>
                <a:gd name="T18" fmla="*/ 0 w 13"/>
                <a:gd name="T19" fmla="*/ 20 h 21"/>
                <a:gd name="T20" fmla="*/ 0 w 13"/>
                <a:gd name="T21" fmla="*/ 20 h 21"/>
                <a:gd name="T22" fmla="*/ 1 w 13"/>
                <a:gd name="T23" fmla="*/ 20 h 21"/>
                <a:gd name="T24" fmla="*/ 1 w 13"/>
                <a:gd name="T25" fmla="*/ 19 h 21"/>
                <a:gd name="T26" fmla="*/ 1 w 13"/>
                <a:gd name="T27" fmla="*/ 15 h 21"/>
                <a:gd name="T28" fmla="*/ 1 w 13"/>
                <a:gd name="T29" fmla="*/ 5 h 21"/>
                <a:gd name="T30" fmla="*/ 0 w 13"/>
                <a:gd name="T31" fmla="*/ 3 h 21"/>
                <a:gd name="T32" fmla="*/ 0 w 13"/>
                <a:gd name="T33" fmla="*/ 3 h 21"/>
                <a:gd name="T34" fmla="*/ 0 w 13"/>
                <a:gd name="T35" fmla="*/ 3 h 21"/>
                <a:gd name="T36" fmla="*/ 0 w 13"/>
                <a:gd name="T37" fmla="*/ 2 h 21"/>
                <a:gd name="T38" fmla="*/ 0 w 13"/>
                <a:gd name="T39" fmla="*/ 2 h 21"/>
                <a:gd name="T40" fmla="*/ 3 w 13"/>
                <a:gd name="T41" fmla="*/ 1 h 21"/>
                <a:gd name="T42" fmla="*/ 4 w 13"/>
                <a:gd name="T43" fmla="*/ 0 h 21"/>
                <a:gd name="T44" fmla="*/ 4 w 13"/>
                <a:gd name="T45" fmla="*/ 1 h 21"/>
                <a:gd name="T46" fmla="*/ 4 w 13"/>
                <a:gd name="T47" fmla="*/ 2 h 21"/>
                <a:gd name="T48" fmla="*/ 4 w 13"/>
                <a:gd name="T49" fmla="*/ 2 h 21"/>
                <a:gd name="T50" fmla="*/ 8 w 13"/>
                <a:gd name="T51" fmla="*/ 0 h 21"/>
                <a:gd name="T52" fmla="*/ 12 w 13"/>
                <a:gd name="T53" fmla="*/ 2 h 21"/>
                <a:gd name="T54" fmla="*/ 13 w 13"/>
                <a:gd name="T55" fmla="*/ 6 h 21"/>
                <a:gd name="T56" fmla="*/ 7 w 13"/>
                <a:gd name="T57" fmla="*/ 13 h 21"/>
                <a:gd name="T58" fmla="*/ 4 w 13"/>
                <a:gd name="T59" fmla="*/ 13 h 21"/>
                <a:gd name="T60" fmla="*/ 4 w 13"/>
                <a:gd name="T61" fmla="*/ 18 h 21"/>
                <a:gd name="T62" fmla="*/ 4 w 13"/>
                <a:gd name="T63" fmla="*/ 10 h 21"/>
                <a:gd name="T64" fmla="*/ 5 w 13"/>
                <a:gd name="T65" fmla="*/ 11 h 21"/>
                <a:gd name="T66" fmla="*/ 7 w 13"/>
                <a:gd name="T67" fmla="*/ 12 h 21"/>
                <a:gd name="T68" fmla="*/ 10 w 13"/>
                <a:gd name="T69" fmla="*/ 8 h 21"/>
                <a:gd name="T70" fmla="*/ 7 w 13"/>
                <a:gd name="T71" fmla="*/ 2 h 21"/>
                <a:gd name="T72" fmla="*/ 4 w 13"/>
                <a:gd name="T73" fmla="*/ 3 h 21"/>
                <a:gd name="T74" fmla="*/ 4 w 13"/>
                <a:gd name="T7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21">
                  <a:moveTo>
                    <a:pt x="4" y="18"/>
                  </a:moveTo>
                  <a:cubicBezTo>
                    <a:pt x="4" y="20"/>
                    <a:pt x="5" y="20"/>
                    <a:pt x="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6" y="21"/>
                    <a:pt x="6" y="21"/>
                  </a:cubicBezTo>
                  <a:cubicBezTo>
                    <a:pt x="6" y="21"/>
                    <a:pt x="5" y="21"/>
                    <a:pt x="3" y="21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19"/>
                    <a:pt x="1" y="19"/>
                  </a:cubicBezTo>
                  <a:cubicBezTo>
                    <a:pt x="1" y="18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3"/>
                    <a:pt x="13" y="4"/>
                    <a:pt x="13" y="6"/>
                  </a:cubicBezTo>
                  <a:cubicBezTo>
                    <a:pt x="13" y="10"/>
                    <a:pt x="10" y="13"/>
                    <a:pt x="7" y="13"/>
                  </a:cubicBezTo>
                  <a:cubicBezTo>
                    <a:pt x="6" y="13"/>
                    <a:pt x="5" y="13"/>
                    <a:pt x="4" y="13"/>
                  </a:cubicBezTo>
                  <a:lnTo>
                    <a:pt x="4" y="18"/>
                  </a:lnTo>
                  <a:close/>
                  <a:moveTo>
                    <a:pt x="4" y="10"/>
                  </a:moveTo>
                  <a:cubicBezTo>
                    <a:pt x="4" y="10"/>
                    <a:pt x="5" y="11"/>
                    <a:pt x="5" y="11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9" y="12"/>
                    <a:pt x="10" y="11"/>
                    <a:pt x="10" y="8"/>
                  </a:cubicBezTo>
                  <a:cubicBezTo>
                    <a:pt x="10" y="5"/>
                    <a:pt x="9" y="2"/>
                    <a:pt x="7" y="2"/>
                  </a:cubicBezTo>
                  <a:cubicBezTo>
                    <a:pt x="6" y="2"/>
                    <a:pt x="5" y="3"/>
                    <a:pt x="4" y="3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4" name="Freeform 28"/>
            <p:cNvSpPr>
              <a:spLocks noEditPoints="1"/>
            </p:cNvSpPr>
            <p:nvPr userDrawn="1"/>
          </p:nvSpPr>
          <p:spPr bwMode="auto">
            <a:xfrm>
              <a:off x="1701" y="1049"/>
              <a:ext cx="71" cy="78"/>
            </a:xfrm>
            <a:custGeom>
              <a:avLst/>
              <a:gdLst>
                <a:gd name="T0" fmla="*/ 10 w 12"/>
                <a:gd name="T1" fmla="*/ 2 h 13"/>
                <a:gd name="T2" fmla="*/ 12 w 12"/>
                <a:gd name="T3" fmla="*/ 7 h 13"/>
                <a:gd name="T4" fmla="*/ 11 w 12"/>
                <a:gd name="T5" fmla="*/ 11 h 13"/>
                <a:gd name="T6" fmla="*/ 6 w 12"/>
                <a:gd name="T7" fmla="*/ 13 h 13"/>
                <a:gd name="T8" fmla="*/ 1 w 12"/>
                <a:gd name="T9" fmla="*/ 11 h 13"/>
                <a:gd name="T10" fmla="*/ 0 w 12"/>
                <a:gd name="T11" fmla="*/ 7 h 13"/>
                <a:gd name="T12" fmla="*/ 2 w 12"/>
                <a:gd name="T13" fmla="*/ 2 h 13"/>
                <a:gd name="T14" fmla="*/ 6 w 12"/>
                <a:gd name="T15" fmla="*/ 0 h 13"/>
                <a:gd name="T16" fmla="*/ 10 w 12"/>
                <a:gd name="T17" fmla="*/ 2 h 13"/>
                <a:gd name="T18" fmla="*/ 9 w 12"/>
                <a:gd name="T19" fmla="*/ 7 h 13"/>
                <a:gd name="T20" fmla="*/ 6 w 12"/>
                <a:gd name="T21" fmla="*/ 2 h 13"/>
                <a:gd name="T22" fmla="*/ 4 w 12"/>
                <a:gd name="T23" fmla="*/ 2 h 13"/>
                <a:gd name="T24" fmla="*/ 3 w 12"/>
                <a:gd name="T25" fmla="*/ 7 h 13"/>
                <a:gd name="T26" fmla="*/ 4 w 12"/>
                <a:gd name="T27" fmla="*/ 11 h 13"/>
                <a:gd name="T28" fmla="*/ 6 w 12"/>
                <a:gd name="T29" fmla="*/ 12 h 13"/>
                <a:gd name="T30" fmla="*/ 9 w 12"/>
                <a:gd name="T3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3">
                  <a:moveTo>
                    <a:pt x="10" y="2"/>
                  </a:moveTo>
                  <a:cubicBezTo>
                    <a:pt x="12" y="4"/>
                    <a:pt x="12" y="5"/>
                    <a:pt x="12" y="7"/>
                  </a:cubicBezTo>
                  <a:cubicBezTo>
                    <a:pt x="12" y="8"/>
                    <a:pt x="12" y="10"/>
                    <a:pt x="11" y="11"/>
                  </a:cubicBezTo>
                  <a:cubicBezTo>
                    <a:pt x="9" y="12"/>
                    <a:pt x="8" y="13"/>
                    <a:pt x="6" y="13"/>
                  </a:cubicBezTo>
                  <a:cubicBezTo>
                    <a:pt x="4" y="13"/>
                    <a:pt x="2" y="13"/>
                    <a:pt x="1" y="11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8" y="0"/>
                    <a:pt x="9" y="1"/>
                    <a:pt x="10" y="2"/>
                  </a:cubicBezTo>
                  <a:moveTo>
                    <a:pt x="9" y="7"/>
                  </a:moveTo>
                  <a:cubicBezTo>
                    <a:pt x="9" y="3"/>
                    <a:pt x="7" y="2"/>
                    <a:pt x="6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3"/>
                    <a:pt x="3" y="5"/>
                    <a:pt x="3" y="7"/>
                  </a:cubicBezTo>
                  <a:cubicBezTo>
                    <a:pt x="3" y="8"/>
                    <a:pt x="3" y="9"/>
                    <a:pt x="4" y="11"/>
                  </a:cubicBezTo>
                  <a:cubicBezTo>
                    <a:pt x="4" y="11"/>
                    <a:pt x="5" y="12"/>
                    <a:pt x="6" y="12"/>
                  </a:cubicBezTo>
                  <a:cubicBezTo>
                    <a:pt x="8" y="12"/>
                    <a:pt x="9" y="10"/>
                    <a:pt x="9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5" name="Freeform 29"/>
            <p:cNvSpPr>
              <a:spLocks/>
            </p:cNvSpPr>
            <p:nvPr userDrawn="1"/>
          </p:nvSpPr>
          <p:spPr bwMode="auto">
            <a:xfrm>
              <a:off x="1783" y="1049"/>
              <a:ext cx="88" cy="78"/>
            </a:xfrm>
            <a:custGeom>
              <a:avLst/>
              <a:gdLst>
                <a:gd name="T0" fmla="*/ 4 w 15"/>
                <a:gd name="T1" fmla="*/ 1 h 13"/>
                <a:gd name="T2" fmla="*/ 4 w 15"/>
                <a:gd name="T3" fmla="*/ 0 h 13"/>
                <a:gd name="T4" fmla="*/ 5 w 15"/>
                <a:gd name="T5" fmla="*/ 1 h 13"/>
                <a:gd name="T6" fmla="*/ 5 w 15"/>
                <a:gd name="T7" fmla="*/ 2 h 13"/>
                <a:gd name="T8" fmla="*/ 5 w 15"/>
                <a:gd name="T9" fmla="*/ 2 h 13"/>
                <a:gd name="T10" fmla="*/ 6 w 15"/>
                <a:gd name="T11" fmla="*/ 1 h 13"/>
                <a:gd name="T12" fmla="*/ 9 w 15"/>
                <a:gd name="T13" fmla="*/ 0 h 13"/>
                <a:gd name="T14" fmla="*/ 11 w 15"/>
                <a:gd name="T15" fmla="*/ 1 h 13"/>
                <a:gd name="T16" fmla="*/ 13 w 15"/>
                <a:gd name="T17" fmla="*/ 4 h 13"/>
                <a:gd name="T18" fmla="*/ 13 w 15"/>
                <a:gd name="T19" fmla="*/ 8 h 13"/>
                <a:gd name="T20" fmla="*/ 13 w 15"/>
                <a:gd name="T21" fmla="*/ 11 h 13"/>
                <a:gd name="T22" fmla="*/ 13 w 15"/>
                <a:gd name="T23" fmla="*/ 12 h 13"/>
                <a:gd name="T24" fmla="*/ 14 w 15"/>
                <a:gd name="T25" fmla="*/ 12 h 13"/>
                <a:gd name="T26" fmla="*/ 15 w 15"/>
                <a:gd name="T27" fmla="*/ 12 h 13"/>
                <a:gd name="T28" fmla="*/ 15 w 15"/>
                <a:gd name="T29" fmla="*/ 13 h 13"/>
                <a:gd name="T30" fmla="*/ 14 w 15"/>
                <a:gd name="T31" fmla="*/ 13 h 13"/>
                <a:gd name="T32" fmla="*/ 11 w 15"/>
                <a:gd name="T33" fmla="*/ 13 h 13"/>
                <a:gd name="T34" fmla="*/ 8 w 15"/>
                <a:gd name="T35" fmla="*/ 13 h 13"/>
                <a:gd name="T36" fmla="*/ 8 w 15"/>
                <a:gd name="T37" fmla="*/ 13 h 13"/>
                <a:gd name="T38" fmla="*/ 8 w 15"/>
                <a:gd name="T39" fmla="*/ 12 h 13"/>
                <a:gd name="T40" fmla="*/ 9 w 15"/>
                <a:gd name="T41" fmla="*/ 12 h 13"/>
                <a:gd name="T42" fmla="*/ 9 w 15"/>
                <a:gd name="T43" fmla="*/ 12 h 13"/>
                <a:gd name="T44" fmla="*/ 10 w 15"/>
                <a:gd name="T45" fmla="*/ 11 h 13"/>
                <a:gd name="T46" fmla="*/ 10 w 15"/>
                <a:gd name="T47" fmla="*/ 8 h 13"/>
                <a:gd name="T48" fmla="*/ 10 w 15"/>
                <a:gd name="T49" fmla="*/ 5 h 13"/>
                <a:gd name="T50" fmla="*/ 9 w 15"/>
                <a:gd name="T51" fmla="*/ 3 h 13"/>
                <a:gd name="T52" fmla="*/ 7 w 15"/>
                <a:gd name="T53" fmla="*/ 2 h 13"/>
                <a:gd name="T54" fmla="*/ 6 w 15"/>
                <a:gd name="T55" fmla="*/ 3 h 13"/>
                <a:gd name="T56" fmla="*/ 5 w 15"/>
                <a:gd name="T57" fmla="*/ 5 h 13"/>
                <a:gd name="T58" fmla="*/ 5 w 15"/>
                <a:gd name="T59" fmla="*/ 11 h 13"/>
                <a:gd name="T60" fmla="*/ 5 w 15"/>
                <a:gd name="T61" fmla="*/ 12 h 13"/>
                <a:gd name="T62" fmla="*/ 6 w 15"/>
                <a:gd name="T63" fmla="*/ 12 h 13"/>
                <a:gd name="T64" fmla="*/ 6 w 15"/>
                <a:gd name="T65" fmla="*/ 12 h 13"/>
                <a:gd name="T66" fmla="*/ 6 w 15"/>
                <a:gd name="T67" fmla="*/ 13 h 13"/>
                <a:gd name="T68" fmla="*/ 6 w 15"/>
                <a:gd name="T69" fmla="*/ 13 h 13"/>
                <a:gd name="T70" fmla="*/ 3 w 15"/>
                <a:gd name="T71" fmla="*/ 13 h 13"/>
                <a:gd name="T72" fmla="*/ 0 w 15"/>
                <a:gd name="T73" fmla="*/ 13 h 13"/>
                <a:gd name="T74" fmla="*/ 0 w 15"/>
                <a:gd name="T75" fmla="*/ 13 h 13"/>
                <a:gd name="T76" fmla="*/ 0 w 15"/>
                <a:gd name="T77" fmla="*/ 12 h 13"/>
                <a:gd name="T78" fmla="*/ 1 w 15"/>
                <a:gd name="T79" fmla="*/ 12 h 13"/>
                <a:gd name="T80" fmla="*/ 1 w 15"/>
                <a:gd name="T81" fmla="*/ 12 h 13"/>
                <a:gd name="T82" fmla="*/ 2 w 15"/>
                <a:gd name="T83" fmla="*/ 11 h 13"/>
                <a:gd name="T84" fmla="*/ 2 w 15"/>
                <a:gd name="T85" fmla="*/ 5 h 13"/>
                <a:gd name="T86" fmla="*/ 1 w 15"/>
                <a:gd name="T87" fmla="*/ 3 h 13"/>
                <a:gd name="T88" fmla="*/ 0 w 15"/>
                <a:gd name="T89" fmla="*/ 3 h 13"/>
                <a:gd name="T90" fmla="*/ 0 w 15"/>
                <a:gd name="T91" fmla="*/ 3 h 13"/>
                <a:gd name="T92" fmla="*/ 0 w 15"/>
                <a:gd name="T93" fmla="*/ 3 h 13"/>
                <a:gd name="T94" fmla="*/ 1 w 15"/>
                <a:gd name="T95" fmla="*/ 2 h 13"/>
                <a:gd name="T96" fmla="*/ 4 w 15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13">
                  <a:moveTo>
                    <a:pt x="4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3" y="13"/>
                    <a:pt x="11" y="13"/>
                  </a:cubicBezTo>
                  <a:cubicBezTo>
                    <a:pt x="10" y="13"/>
                    <a:pt x="9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10" y="12"/>
                    <a:pt x="10" y="11"/>
                  </a:cubicBezTo>
                  <a:cubicBezTo>
                    <a:pt x="10" y="10"/>
                    <a:pt x="10" y="10"/>
                    <a:pt x="10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5" y="13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6" name="Freeform 30"/>
            <p:cNvSpPr>
              <a:spLocks/>
            </p:cNvSpPr>
            <p:nvPr userDrawn="1"/>
          </p:nvSpPr>
          <p:spPr bwMode="auto">
            <a:xfrm>
              <a:off x="1877" y="1049"/>
              <a:ext cx="53" cy="78"/>
            </a:xfrm>
            <a:custGeom>
              <a:avLst/>
              <a:gdLst>
                <a:gd name="T0" fmla="*/ 0 w 9"/>
                <a:gd name="T1" fmla="*/ 9 h 13"/>
                <a:gd name="T2" fmla="*/ 0 w 9"/>
                <a:gd name="T3" fmla="*/ 9 h 13"/>
                <a:gd name="T4" fmla="*/ 1 w 9"/>
                <a:gd name="T5" fmla="*/ 9 h 13"/>
                <a:gd name="T6" fmla="*/ 1 w 9"/>
                <a:gd name="T7" fmla="*/ 9 h 13"/>
                <a:gd name="T8" fmla="*/ 2 w 9"/>
                <a:gd name="T9" fmla="*/ 10 h 13"/>
                <a:gd name="T10" fmla="*/ 4 w 9"/>
                <a:gd name="T11" fmla="*/ 12 h 13"/>
                <a:gd name="T12" fmla="*/ 6 w 9"/>
                <a:gd name="T13" fmla="*/ 10 h 13"/>
                <a:gd name="T14" fmla="*/ 4 w 9"/>
                <a:gd name="T15" fmla="*/ 8 h 13"/>
                <a:gd name="T16" fmla="*/ 0 w 9"/>
                <a:gd name="T17" fmla="*/ 4 h 13"/>
                <a:gd name="T18" fmla="*/ 2 w 9"/>
                <a:gd name="T19" fmla="*/ 1 h 13"/>
                <a:gd name="T20" fmla="*/ 5 w 9"/>
                <a:gd name="T21" fmla="*/ 0 h 13"/>
                <a:gd name="T22" fmla="*/ 7 w 9"/>
                <a:gd name="T23" fmla="*/ 1 h 13"/>
                <a:gd name="T24" fmla="*/ 8 w 9"/>
                <a:gd name="T25" fmla="*/ 2 h 13"/>
                <a:gd name="T26" fmla="*/ 8 w 9"/>
                <a:gd name="T27" fmla="*/ 4 h 13"/>
                <a:gd name="T28" fmla="*/ 8 w 9"/>
                <a:gd name="T29" fmla="*/ 4 h 13"/>
                <a:gd name="T30" fmla="*/ 8 w 9"/>
                <a:gd name="T31" fmla="*/ 4 h 13"/>
                <a:gd name="T32" fmla="*/ 8 w 9"/>
                <a:gd name="T33" fmla="*/ 4 h 13"/>
                <a:gd name="T34" fmla="*/ 6 w 9"/>
                <a:gd name="T35" fmla="*/ 3 h 13"/>
                <a:gd name="T36" fmla="*/ 4 w 9"/>
                <a:gd name="T37" fmla="*/ 2 h 13"/>
                <a:gd name="T38" fmla="*/ 2 w 9"/>
                <a:gd name="T39" fmla="*/ 3 h 13"/>
                <a:gd name="T40" fmla="*/ 5 w 9"/>
                <a:gd name="T41" fmla="*/ 5 h 13"/>
                <a:gd name="T42" fmla="*/ 8 w 9"/>
                <a:gd name="T43" fmla="*/ 7 h 13"/>
                <a:gd name="T44" fmla="*/ 9 w 9"/>
                <a:gd name="T45" fmla="*/ 9 h 13"/>
                <a:gd name="T46" fmla="*/ 4 w 9"/>
                <a:gd name="T47" fmla="*/ 13 h 13"/>
                <a:gd name="T48" fmla="*/ 1 w 9"/>
                <a:gd name="T49" fmla="*/ 12 h 13"/>
                <a:gd name="T50" fmla="*/ 1 w 9"/>
                <a:gd name="T51" fmla="*/ 12 h 13"/>
                <a:gd name="T52" fmla="*/ 0 w 9"/>
                <a:gd name="T5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" h="13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9"/>
                    <a:pt x="6" y="9"/>
                    <a:pt x="4" y="8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6" y="6"/>
                    <a:pt x="7" y="6"/>
                    <a:pt x="8" y="7"/>
                  </a:cubicBezTo>
                  <a:cubicBezTo>
                    <a:pt x="8" y="7"/>
                    <a:pt x="9" y="8"/>
                    <a:pt x="9" y="9"/>
                  </a:cubicBezTo>
                  <a:cubicBezTo>
                    <a:pt x="9" y="11"/>
                    <a:pt x="7" y="13"/>
                    <a:pt x="4" y="13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 userDrawn="1"/>
          </p:nvSpPr>
          <p:spPr bwMode="auto">
            <a:xfrm>
              <a:off x="1936" y="1013"/>
              <a:ext cx="41" cy="114"/>
            </a:xfrm>
            <a:custGeom>
              <a:avLst/>
              <a:gdLst>
                <a:gd name="T0" fmla="*/ 2 w 7"/>
                <a:gd name="T1" fmla="*/ 11 h 19"/>
                <a:gd name="T2" fmla="*/ 1 w 7"/>
                <a:gd name="T3" fmla="*/ 9 h 19"/>
                <a:gd name="T4" fmla="*/ 0 w 7"/>
                <a:gd name="T5" fmla="*/ 9 h 19"/>
                <a:gd name="T6" fmla="*/ 0 w 7"/>
                <a:gd name="T7" fmla="*/ 8 h 19"/>
                <a:gd name="T8" fmla="*/ 1 w 7"/>
                <a:gd name="T9" fmla="*/ 8 h 19"/>
                <a:gd name="T10" fmla="*/ 4 w 7"/>
                <a:gd name="T11" fmla="*/ 7 h 19"/>
                <a:gd name="T12" fmla="*/ 5 w 7"/>
                <a:gd name="T13" fmla="*/ 6 h 19"/>
                <a:gd name="T14" fmla="*/ 5 w 7"/>
                <a:gd name="T15" fmla="*/ 7 h 19"/>
                <a:gd name="T16" fmla="*/ 5 w 7"/>
                <a:gd name="T17" fmla="*/ 12 h 19"/>
                <a:gd name="T18" fmla="*/ 5 w 7"/>
                <a:gd name="T19" fmla="*/ 15 h 19"/>
                <a:gd name="T20" fmla="*/ 5 w 7"/>
                <a:gd name="T21" fmla="*/ 17 h 19"/>
                <a:gd name="T22" fmla="*/ 6 w 7"/>
                <a:gd name="T23" fmla="*/ 18 h 19"/>
                <a:gd name="T24" fmla="*/ 7 w 7"/>
                <a:gd name="T25" fmla="*/ 18 h 19"/>
                <a:gd name="T26" fmla="*/ 7 w 7"/>
                <a:gd name="T27" fmla="*/ 18 h 19"/>
                <a:gd name="T28" fmla="*/ 7 w 7"/>
                <a:gd name="T29" fmla="*/ 19 h 19"/>
                <a:gd name="T30" fmla="*/ 7 w 7"/>
                <a:gd name="T31" fmla="*/ 19 h 19"/>
                <a:gd name="T32" fmla="*/ 3 w 7"/>
                <a:gd name="T33" fmla="*/ 19 h 19"/>
                <a:gd name="T34" fmla="*/ 0 w 7"/>
                <a:gd name="T35" fmla="*/ 19 h 19"/>
                <a:gd name="T36" fmla="*/ 0 w 7"/>
                <a:gd name="T37" fmla="*/ 19 h 19"/>
                <a:gd name="T38" fmla="*/ 0 w 7"/>
                <a:gd name="T39" fmla="*/ 18 h 19"/>
                <a:gd name="T40" fmla="*/ 0 w 7"/>
                <a:gd name="T41" fmla="*/ 18 h 19"/>
                <a:gd name="T42" fmla="*/ 2 w 7"/>
                <a:gd name="T43" fmla="*/ 18 h 19"/>
                <a:gd name="T44" fmla="*/ 2 w 7"/>
                <a:gd name="T45" fmla="*/ 17 h 19"/>
                <a:gd name="T46" fmla="*/ 2 w 7"/>
                <a:gd name="T47" fmla="*/ 15 h 19"/>
                <a:gd name="T48" fmla="*/ 2 w 7"/>
                <a:gd name="T49" fmla="*/ 11 h 19"/>
                <a:gd name="T50" fmla="*/ 3 w 7"/>
                <a:gd name="T51" fmla="*/ 4 h 19"/>
                <a:gd name="T52" fmla="*/ 1 w 7"/>
                <a:gd name="T53" fmla="*/ 2 h 19"/>
                <a:gd name="T54" fmla="*/ 3 w 7"/>
                <a:gd name="T55" fmla="*/ 0 h 19"/>
                <a:gd name="T56" fmla="*/ 5 w 7"/>
                <a:gd name="T57" fmla="*/ 2 h 19"/>
                <a:gd name="T58" fmla="*/ 3 w 7"/>
                <a:gd name="T5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" h="19">
                  <a:moveTo>
                    <a:pt x="2" y="11"/>
                  </a:moveTo>
                  <a:cubicBezTo>
                    <a:pt x="2" y="10"/>
                    <a:pt x="2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4" y="7"/>
                    <a:pt x="4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9"/>
                    <a:pt x="5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7"/>
                    <a:pt x="5" y="17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5" y="19"/>
                    <a:pt x="3" y="19"/>
                  </a:cubicBezTo>
                  <a:cubicBezTo>
                    <a:pt x="2" y="19"/>
                    <a:pt x="1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6"/>
                    <a:pt x="2" y="15"/>
                    <a:pt x="2" y="15"/>
                  </a:cubicBezTo>
                  <a:lnTo>
                    <a:pt x="2" y="11"/>
                  </a:lnTo>
                  <a:close/>
                  <a:moveTo>
                    <a:pt x="3" y="4"/>
                  </a:move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8" name="Freeform 32"/>
            <p:cNvSpPr>
              <a:spLocks noEditPoints="1"/>
            </p:cNvSpPr>
            <p:nvPr userDrawn="1"/>
          </p:nvSpPr>
          <p:spPr bwMode="auto">
            <a:xfrm>
              <a:off x="1977" y="1001"/>
              <a:ext cx="82" cy="126"/>
            </a:xfrm>
            <a:custGeom>
              <a:avLst/>
              <a:gdLst>
                <a:gd name="T0" fmla="*/ 3 w 14"/>
                <a:gd name="T1" fmla="*/ 21 h 21"/>
                <a:gd name="T2" fmla="*/ 3 w 14"/>
                <a:gd name="T3" fmla="*/ 21 h 21"/>
                <a:gd name="T4" fmla="*/ 3 w 14"/>
                <a:gd name="T5" fmla="*/ 21 h 21"/>
                <a:gd name="T6" fmla="*/ 2 w 14"/>
                <a:gd name="T7" fmla="*/ 21 h 21"/>
                <a:gd name="T8" fmla="*/ 2 w 14"/>
                <a:gd name="T9" fmla="*/ 16 h 21"/>
                <a:gd name="T10" fmla="*/ 2 w 14"/>
                <a:gd name="T11" fmla="*/ 5 h 21"/>
                <a:gd name="T12" fmla="*/ 1 w 14"/>
                <a:gd name="T13" fmla="*/ 3 h 21"/>
                <a:gd name="T14" fmla="*/ 1 w 14"/>
                <a:gd name="T15" fmla="*/ 3 h 21"/>
                <a:gd name="T16" fmla="*/ 0 w 14"/>
                <a:gd name="T17" fmla="*/ 3 h 21"/>
                <a:gd name="T18" fmla="*/ 0 w 14"/>
                <a:gd name="T19" fmla="*/ 2 h 21"/>
                <a:gd name="T20" fmla="*/ 1 w 14"/>
                <a:gd name="T21" fmla="*/ 2 h 21"/>
                <a:gd name="T22" fmla="*/ 4 w 14"/>
                <a:gd name="T23" fmla="*/ 0 h 21"/>
                <a:gd name="T24" fmla="*/ 5 w 14"/>
                <a:gd name="T25" fmla="*/ 0 h 21"/>
                <a:gd name="T26" fmla="*/ 6 w 14"/>
                <a:gd name="T27" fmla="*/ 1 h 21"/>
                <a:gd name="T28" fmla="*/ 5 w 14"/>
                <a:gd name="T29" fmla="*/ 7 h 21"/>
                <a:gd name="T30" fmla="*/ 5 w 14"/>
                <a:gd name="T31" fmla="*/ 10 h 21"/>
                <a:gd name="T32" fmla="*/ 9 w 14"/>
                <a:gd name="T33" fmla="*/ 8 h 21"/>
                <a:gd name="T34" fmla="*/ 14 w 14"/>
                <a:gd name="T35" fmla="*/ 11 h 21"/>
                <a:gd name="T36" fmla="*/ 14 w 14"/>
                <a:gd name="T37" fmla="*/ 14 h 21"/>
                <a:gd name="T38" fmla="*/ 8 w 14"/>
                <a:gd name="T39" fmla="*/ 21 h 21"/>
                <a:gd name="T40" fmla="*/ 4 w 14"/>
                <a:gd name="T41" fmla="*/ 20 h 21"/>
                <a:gd name="T42" fmla="*/ 3 w 14"/>
                <a:gd name="T43" fmla="*/ 21 h 21"/>
                <a:gd name="T44" fmla="*/ 5 w 14"/>
                <a:gd name="T45" fmla="*/ 15 h 21"/>
                <a:gd name="T46" fmla="*/ 6 w 14"/>
                <a:gd name="T47" fmla="*/ 19 h 21"/>
                <a:gd name="T48" fmla="*/ 8 w 14"/>
                <a:gd name="T49" fmla="*/ 20 h 21"/>
                <a:gd name="T50" fmla="*/ 11 w 14"/>
                <a:gd name="T51" fmla="*/ 19 h 21"/>
                <a:gd name="T52" fmla="*/ 11 w 14"/>
                <a:gd name="T53" fmla="*/ 15 h 21"/>
                <a:gd name="T54" fmla="*/ 8 w 14"/>
                <a:gd name="T55" fmla="*/ 10 h 21"/>
                <a:gd name="T56" fmla="*/ 5 w 14"/>
                <a:gd name="T57" fmla="*/ 11 h 21"/>
                <a:gd name="T58" fmla="*/ 5 w 14"/>
                <a:gd name="T5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" h="21"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4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5" y="4"/>
                    <a:pt x="5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9"/>
                    <a:pt x="8" y="8"/>
                    <a:pt x="9" y="8"/>
                  </a:cubicBezTo>
                  <a:cubicBezTo>
                    <a:pt x="11" y="8"/>
                    <a:pt x="13" y="9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4" y="18"/>
                    <a:pt x="12" y="21"/>
                    <a:pt x="8" y="21"/>
                  </a:cubicBezTo>
                  <a:cubicBezTo>
                    <a:pt x="6" y="21"/>
                    <a:pt x="5" y="21"/>
                    <a:pt x="4" y="20"/>
                  </a:cubicBezTo>
                  <a:lnTo>
                    <a:pt x="3" y="21"/>
                  </a:lnTo>
                  <a:close/>
                  <a:moveTo>
                    <a:pt x="5" y="15"/>
                  </a:moveTo>
                  <a:cubicBezTo>
                    <a:pt x="5" y="17"/>
                    <a:pt x="5" y="18"/>
                    <a:pt x="6" y="19"/>
                  </a:cubicBezTo>
                  <a:cubicBezTo>
                    <a:pt x="6" y="19"/>
                    <a:pt x="7" y="20"/>
                    <a:pt x="8" y="20"/>
                  </a:cubicBezTo>
                  <a:cubicBezTo>
                    <a:pt x="9" y="20"/>
                    <a:pt x="10" y="20"/>
                    <a:pt x="11" y="19"/>
                  </a:cubicBezTo>
                  <a:cubicBezTo>
                    <a:pt x="11" y="18"/>
                    <a:pt x="11" y="17"/>
                    <a:pt x="11" y="15"/>
                  </a:cubicBezTo>
                  <a:cubicBezTo>
                    <a:pt x="11" y="12"/>
                    <a:pt x="10" y="10"/>
                    <a:pt x="8" y="10"/>
                  </a:cubicBezTo>
                  <a:cubicBezTo>
                    <a:pt x="7" y="10"/>
                    <a:pt x="6" y="11"/>
                    <a:pt x="5" y="11"/>
                  </a:cubicBezTo>
                  <a:lnTo>
                    <a:pt x="5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9" name="Freeform 33"/>
            <p:cNvSpPr>
              <a:spLocks/>
            </p:cNvSpPr>
            <p:nvPr userDrawn="1"/>
          </p:nvSpPr>
          <p:spPr bwMode="auto">
            <a:xfrm>
              <a:off x="2065" y="1001"/>
              <a:ext cx="47" cy="126"/>
            </a:xfrm>
            <a:custGeom>
              <a:avLst/>
              <a:gdLst>
                <a:gd name="T0" fmla="*/ 3 w 8"/>
                <a:gd name="T1" fmla="*/ 10 h 21"/>
                <a:gd name="T2" fmla="*/ 3 w 8"/>
                <a:gd name="T3" fmla="*/ 5 h 21"/>
                <a:gd name="T4" fmla="*/ 1 w 8"/>
                <a:gd name="T5" fmla="*/ 3 h 21"/>
                <a:gd name="T6" fmla="*/ 1 w 8"/>
                <a:gd name="T7" fmla="*/ 3 h 21"/>
                <a:gd name="T8" fmla="*/ 0 w 8"/>
                <a:gd name="T9" fmla="*/ 2 h 21"/>
                <a:gd name="T10" fmla="*/ 0 w 8"/>
                <a:gd name="T11" fmla="*/ 2 h 21"/>
                <a:gd name="T12" fmla="*/ 1 w 8"/>
                <a:gd name="T13" fmla="*/ 2 h 21"/>
                <a:gd name="T14" fmla="*/ 5 w 8"/>
                <a:gd name="T15" fmla="*/ 0 h 21"/>
                <a:gd name="T16" fmla="*/ 6 w 8"/>
                <a:gd name="T17" fmla="*/ 0 h 21"/>
                <a:gd name="T18" fmla="*/ 6 w 8"/>
                <a:gd name="T19" fmla="*/ 1 h 21"/>
                <a:gd name="T20" fmla="*/ 6 w 8"/>
                <a:gd name="T21" fmla="*/ 10 h 21"/>
                <a:gd name="T22" fmla="*/ 6 w 8"/>
                <a:gd name="T23" fmla="*/ 14 h 21"/>
                <a:gd name="T24" fmla="*/ 6 w 8"/>
                <a:gd name="T25" fmla="*/ 19 h 21"/>
                <a:gd name="T26" fmla="*/ 6 w 8"/>
                <a:gd name="T27" fmla="*/ 20 h 21"/>
                <a:gd name="T28" fmla="*/ 8 w 8"/>
                <a:gd name="T29" fmla="*/ 20 h 21"/>
                <a:gd name="T30" fmla="*/ 8 w 8"/>
                <a:gd name="T31" fmla="*/ 20 h 21"/>
                <a:gd name="T32" fmla="*/ 8 w 8"/>
                <a:gd name="T33" fmla="*/ 21 h 21"/>
                <a:gd name="T34" fmla="*/ 8 w 8"/>
                <a:gd name="T35" fmla="*/ 21 h 21"/>
                <a:gd name="T36" fmla="*/ 4 w 8"/>
                <a:gd name="T37" fmla="*/ 21 h 21"/>
                <a:gd name="T38" fmla="*/ 1 w 8"/>
                <a:gd name="T39" fmla="*/ 21 h 21"/>
                <a:gd name="T40" fmla="*/ 0 w 8"/>
                <a:gd name="T41" fmla="*/ 21 h 21"/>
                <a:gd name="T42" fmla="*/ 0 w 8"/>
                <a:gd name="T43" fmla="*/ 20 h 21"/>
                <a:gd name="T44" fmla="*/ 1 w 8"/>
                <a:gd name="T45" fmla="*/ 20 h 21"/>
                <a:gd name="T46" fmla="*/ 2 w 8"/>
                <a:gd name="T47" fmla="*/ 20 h 21"/>
                <a:gd name="T48" fmla="*/ 3 w 8"/>
                <a:gd name="T49" fmla="*/ 19 h 21"/>
                <a:gd name="T50" fmla="*/ 3 w 8"/>
                <a:gd name="T51" fmla="*/ 11 h 21"/>
                <a:gd name="T52" fmla="*/ 3 w 8"/>
                <a:gd name="T5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" h="21">
                  <a:moveTo>
                    <a:pt x="3" y="10"/>
                  </a:moveTo>
                  <a:cubicBezTo>
                    <a:pt x="3" y="8"/>
                    <a:pt x="3" y="5"/>
                    <a:pt x="3" y="5"/>
                  </a:cubicBezTo>
                  <a:cubicBezTo>
                    <a:pt x="3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2"/>
                    <a:pt x="4" y="1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2"/>
                    <a:pt x="6" y="8"/>
                    <a:pt x="6" y="1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8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6" y="21"/>
                    <a:pt x="4" y="21"/>
                  </a:cubicBezTo>
                  <a:cubicBezTo>
                    <a:pt x="2" y="21"/>
                    <a:pt x="1" y="21"/>
                    <a:pt x="1" y="21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0" name="Freeform 34"/>
            <p:cNvSpPr>
              <a:spLocks noEditPoints="1"/>
            </p:cNvSpPr>
            <p:nvPr userDrawn="1"/>
          </p:nvSpPr>
          <p:spPr bwMode="auto">
            <a:xfrm>
              <a:off x="2118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6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5 w 11"/>
                <a:gd name="T13" fmla="*/ 13 h 13"/>
                <a:gd name="T14" fmla="*/ 1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0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5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6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9" y="0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5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1" name="Freeform 35"/>
            <p:cNvSpPr>
              <a:spLocks/>
            </p:cNvSpPr>
            <p:nvPr userDrawn="1"/>
          </p:nvSpPr>
          <p:spPr bwMode="auto">
            <a:xfrm>
              <a:off x="2224" y="1001"/>
              <a:ext cx="111" cy="126"/>
            </a:xfrm>
            <a:custGeom>
              <a:avLst/>
              <a:gdLst>
                <a:gd name="T0" fmla="*/ 7 w 19"/>
                <a:gd name="T1" fmla="*/ 12 h 21"/>
                <a:gd name="T2" fmla="*/ 7 w 19"/>
                <a:gd name="T3" fmla="*/ 17 h 21"/>
                <a:gd name="T4" fmla="*/ 8 w 19"/>
                <a:gd name="T5" fmla="*/ 20 h 21"/>
                <a:gd name="T6" fmla="*/ 10 w 19"/>
                <a:gd name="T7" fmla="*/ 20 h 21"/>
                <a:gd name="T8" fmla="*/ 13 w 19"/>
                <a:gd name="T9" fmla="*/ 20 h 21"/>
                <a:gd name="T10" fmla="*/ 15 w 19"/>
                <a:gd name="T11" fmla="*/ 19 h 21"/>
                <a:gd name="T12" fmla="*/ 18 w 19"/>
                <a:gd name="T13" fmla="*/ 16 h 21"/>
                <a:gd name="T14" fmla="*/ 18 w 19"/>
                <a:gd name="T15" fmla="*/ 16 h 21"/>
                <a:gd name="T16" fmla="*/ 18 w 19"/>
                <a:gd name="T17" fmla="*/ 16 h 21"/>
                <a:gd name="T18" fmla="*/ 18 w 19"/>
                <a:gd name="T19" fmla="*/ 16 h 21"/>
                <a:gd name="T20" fmla="*/ 17 w 19"/>
                <a:gd name="T21" fmla="*/ 20 h 21"/>
                <a:gd name="T22" fmla="*/ 16 w 19"/>
                <a:gd name="T23" fmla="*/ 21 h 21"/>
                <a:gd name="T24" fmla="*/ 14 w 19"/>
                <a:gd name="T25" fmla="*/ 21 h 21"/>
                <a:gd name="T26" fmla="*/ 4 w 19"/>
                <a:gd name="T27" fmla="*/ 21 h 21"/>
                <a:gd name="T28" fmla="*/ 2 w 19"/>
                <a:gd name="T29" fmla="*/ 21 h 21"/>
                <a:gd name="T30" fmla="*/ 1 w 19"/>
                <a:gd name="T31" fmla="*/ 21 h 21"/>
                <a:gd name="T32" fmla="*/ 0 w 19"/>
                <a:gd name="T33" fmla="*/ 21 h 21"/>
                <a:gd name="T34" fmla="*/ 0 w 19"/>
                <a:gd name="T35" fmla="*/ 20 h 21"/>
                <a:gd name="T36" fmla="*/ 1 w 19"/>
                <a:gd name="T37" fmla="*/ 20 h 21"/>
                <a:gd name="T38" fmla="*/ 2 w 19"/>
                <a:gd name="T39" fmla="*/ 20 h 21"/>
                <a:gd name="T40" fmla="*/ 3 w 19"/>
                <a:gd name="T41" fmla="*/ 19 h 21"/>
                <a:gd name="T42" fmla="*/ 3 w 19"/>
                <a:gd name="T43" fmla="*/ 12 h 21"/>
                <a:gd name="T44" fmla="*/ 3 w 19"/>
                <a:gd name="T45" fmla="*/ 9 h 21"/>
                <a:gd name="T46" fmla="*/ 3 w 19"/>
                <a:gd name="T47" fmla="*/ 3 h 21"/>
                <a:gd name="T48" fmla="*/ 2 w 19"/>
                <a:gd name="T49" fmla="*/ 2 h 21"/>
                <a:gd name="T50" fmla="*/ 1 w 19"/>
                <a:gd name="T51" fmla="*/ 2 h 21"/>
                <a:gd name="T52" fmla="*/ 0 w 19"/>
                <a:gd name="T53" fmla="*/ 1 h 21"/>
                <a:gd name="T54" fmla="*/ 0 w 19"/>
                <a:gd name="T55" fmla="*/ 1 h 21"/>
                <a:gd name="T56" fmla="*/ 1 w 19"/>
                <a:gd name="T57" fmla="*/ 0 h 21"/>
                <a:gd name="T58" fmla="*/ 5 w 19"/>
                <a:gd name="T59" fmla="*/ 0 h 21"/>
                <a:gd name="T60" fmla="*/ 5 w 19"/>
                <a:gd name="T61" fmla="*/ 0 h 21"/>
                <a:gd name="T62" fmla="*/ 15 w 19"/>
                <a:gd name="T63" fmla="*/ 0 h 21"/>
                <a:gd name="T64" fmla="*/ 16 w 19"/>
                <a:gd name="T65" fmla="*/ 0 h 21"/>
                <a:gd name="T66" fmla="*/ 16 w 19"/>
                <a:gd name="T67" fmla="*/ 1 h 21"/>
                <a:gd name="T68" fmla="*/ 17 w 19"/>
                <a:gd name="T69" fmla="*/ 5 h 21"/>
                <a:gd name="T70" fmla="*/ 17 w 19"/>
                <a:gd name="T71" fmla="*/ 5 h 21"/>
                <a:gd name="T72" fmla="*/ 17 w 19"/>
                <a:gd name="T73" fmla="*/ 6 h 21"/>
                <a:gd name="T74" fmla="*/ 16 w 19"/>
                <a:gd name="T75" fmla="*/ 6 h 21"/>
                <a:gd name="T76" fmla="*/ 13 w 19"/>
                <a:gd name="T77" fmla="*/ 2 h 21"/>
                <a:gd name="T78" fmla="*/ 11 w 19"/>
                <a:gd name="T79" fmla="*/ 2 h 21"/>
                <a:gd name="T80" fmla="*/ 7 w 19"/>
                <a:gd name="T81" fmla="*/ 1 h 21"/>
                <a:gd name="T82" fmla="*/ 7 w 19"/>
                <a:gd name="T83" fmla="*/ 10 h 21"/>
                <a:gd name="T84" fmla="*/ 10 w 19"/>
                <a:gd name="T85" fmla="*/ 10 h 21"/>
                <a:gd name="T86" fmla="*/ 11 w 19"/>
                <a:gd name="T87" fmla="*/ 9 h 21"/>
                <a:gd name="T88" fmla="*/ 12 w 19"/>
                <a:gd name="T89" fmla="*/ 7 h 21"/>
                <a:gd name="T90" fmla="*/ 12 w 19"/>
                <a:gd name="T91" fmla="*/ 7 h 21"/>
                <a:gd name="T92" fmla="*/ 13 w 19"/>
                <a:gd name="T93" fmla="*/ 7 h 21"/>
                <a:gd name="T94" fmla="*/ 13 w 19"/>
                <a:gd name="T95" fmla="*/ 7 h 21"/>
                <a:gd name="T96" fmla="*/ 13 w 19"/>
                <a:gd name="T97" fmla="*/ 10 h 21"/>
                <a:gd name="T98" fmla="*/ 13 w 19"/>
                <a:gd name="T99" fmla="*/ 13 h 21"/>
                <a:gd name="T100" fmla="*/ 13 w 19"/>
                <a:gd name="T101" fmla="*/ 13 h 21"/>
                <a:gd name="T102" fmla="*/ 12 w 19"/>
                <a:gd name="T103" fmla="*/ 14 h 21"/>
                <a:gd name="T104" fmla="*/ 12 w 19"/>
                <a:gd name="T105" fmla="*/ 13 h 21"/>
                <a:gd name="T106" fmla="*/ 11 w 19"/>
                <a:gd name="T107" fmla="*/ 12 h 21"/>
                <a:gd name="T108" fmla="*/ 10 w 19"/>
                <a:gd name="T109" fmla="*/ 11 h 21"/>
                <a:gd name="T110" fmla="*/ 7 w 19"/>
                <a:gd name="T111" fmla="*/ 11 h 21"/>
                <a:gd name="T112" fmla="*/ 7 w 19"/>
                <a:gd name="T1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" h="21">
                  <a:moveTo>
                    <a:pt x="7" y="12"/>
                  </a:moveTo>
                  <a:cubicBezTo>
                    <a:pt x="7" y="14"/>
                    <a:pt x="7" y="17"/>
                    <a:pt x="7" y="17"/>
                  </a:cubicBezTo>
                  <a:cubicBezTo>
                    <a:pt x="7" y="19"/>
                    <a:pt x="7" y="19"/>
                    <a:pt x="8" y="20"/>
                  </a:cubicBezTo>
                  <a:cubicBezTo>
                    <a:pt x="8" y="20"/>
                    <a:pt x="9" y="20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3" y="20"/>
                    <a:pt x="14" y="19"/>
                    <a:pt x="15" y="19"/>
                  </a:cubicBezTo>
                  <a:cubicBezTo>
                    <a:pt x="15" y="18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16"/>
                    <a:pt x="18" y="1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6" y="21"/>
                    <a:pt x="16" y="21"/>
                    <a:pt x="14" y="21"/>
                  </a:cubicBezTo>
                  <a:cubicBezTo>
                    <a:pt x="12" y="21"/>
                    <a:pt x="9" y="21"/>
                    <a:pt x="4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7"/>
                    <a:pt x="3" y="3"/>
                    <a:pt x="3" y="3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13" y="0"/>
                    <a:pt x="15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6" y="1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6" y="5"/>
                    <a:pt x="14" y="3"/>
                    <a:pt x="13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3" y="11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3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9" y="11"/>
                    <a:pt x="8" y="11"/>
                    <a:pt x="7" y="11"/>
                  </a:cubicBezTo>
                  <a:lnTo>
                    <a:pt x="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2" name="Freeform 36"/>
            <p:cNvSpPr>
              <a:spLocks/>
            </p:cNvSpPr>
            <p:nvPr userDrawn="1"/>
          </p:nvSpPr>
          <p:spPr bwMode="auto">
            <a:xfrm>
              <a:off x="2341" y="1049"/>
              <a:ext cx="83" cy="78"/>
            </a:xfrm>
            <a:custGeom>
              <a:avLst/>
              <a:gdLst>
                <a:gd name="T0" fmla="*/ 3 w 14"/>
                <a:gd name="T1" fmla="*/ 1 h 13"/>
                <a:gd name="T2" fmla="*/ 4 w 14"/>
                <a:gd name="T3" fmla="*/ 0 h 13"/>
                <a:gd name="T4" fmla="*/ 4 w 14"/>
                <a:gd name="T5" fmla="*/ 1 h 13"/>
                <a:gd name="T6" fmla="*/ 4 w 14"/>
                <a:gd name="T7" fmla="*/ 2 h 13"/>
                <a:gd name="T8" fmla="*/ 5 w 14"/>
                <a:gd name="T9" fmla="*/ 2 h 13"/>
                <a:gd name="T10" fmla="*/ 6 w 14"/>
                <a:gd name="T11" fmla="*/ 1 h 13"/>
                <a:gd name="T12" fmla="*/ 8 w 14"/>
                <a:gd name="T13" fmla="*/ 0 h 13"/>
                <a:gd name="T14" fmla="*/ 11 w 14"/>
                <a:gd name="T15" fmla="*/ 1 h 13"/>
                <a:gd name="T16" fmla="*/ 12 w 14"/>
                <a:gd name="T17" fmla="*/ 4 h 13"/>
                <a:gd name="T18" fmla="*/ 12 w 14"/>
                <a:gd name="T19" fmla="*/ 8 h 13"/>
                <a:gd name="T20" fmla="*/ 12 w 14"/>
                <a:gd name="T21" fmla="*/ 11 h 13"/>
                <a:gd name="T22" fmla="*/ 13 w 14"/>
                <a:gd name="T23" fmla="*/ 12 h 13"/>
                <a:gd name="T24" fmla="*/ 14 w 14"/>
                <a:gd name="T25" fmla="*/ 12 h 13"/>
                <a:gd name="T26" fmla="*/ 14 w 14"/>
                <a:gd name="T27" fmla="*/ 12 h 13"/>
                <a:gd name="T28" fmla="*/ 14 w 14"/>
                <a:gd name="T29" fmla="*/ 13 h 13"/>
                <a:gd name="T30" fmla="*/ 14 w 14"/>
                <a:gd name="T31" fmla="*/ 13 h 13"/>
                <a:gd name="T32" fmla="*/ 11 w 14"/>
                <a:gd name="T33" fmla="*/ 13 h 13"/>
                <a:gd name="T34" fmla="*/ 8 w 14"/>
                <a:gd name="T35" fmla="*/ 13 h 13"/>
                <a:gd name="T36" fmla="*/ 8 w 14"/>
                <a:gd name="T37" fmla="*/ 13 h 13"/>
                <a:gd name="T38" fmla="*/ 8 w 14"/>
                <a:gd name="T39" fmla="*/ 12 h 13"/>
                <a:gd name="T40" fmla="*/ 8 w 14"/>
                <a:gd name="T41" fmla="*/ 12 h 13"/>
                <a:gd name="T42" fmla="*/ 9 w 14"/>
                <a:gd name="T43" fmla="*/ 12 h 13"/>
                <a:gd name="T44" fmla="*/ 9 w 14"/>
                <a:gd name="T45" fmla="*/ 11 h 13"/>
                <a:gd name="T46" fmla="*/ 9 w 14"/>
                <a:gd name="T47" fmla="*/ 8 h 13"/>
                <a:gd name="T48" fmla="*/ 9 w 14"/>
                <a:gd name="T49" fmla="*/ 5 h 13"/>
                <a:gd name="T50" fmla="*/ 9 w 14"/>
                <a:gd name="T51" fmla="*/ 3 h 13"/>
                <a:gd name="T52" fmla="*/ 7 w 14"/>
                <a:gd name="T53" fmla="*/ 2 h 13"/>
                <a:gd name="T54" fmla="*/ 5 w 14"/>
                <a:gd name="T55" fmla="*/ 3 h 13"/>
                <a:gd name="T56" fmla="*/ 5 w 14"/>
                <a:gd name="T57" fmla="*/ 5 h 13"/>
                <a:gd name="T58" fmla="*/ 5 w 14"/>
                <a:gd name="T59" fmla="*/ 11 h 13"/>
                <a:gd name="T60" fmla="*/ 5 w 14"/>
                <a:gd name="T61" fmla="*/ 12 h 13"/>
                <a:gd name="T62" fmla="*/ 6 w 14"/>
                <a:gd name="T63" fmla="*/ 12 h 13"/>
                <a:gd name="T64" fmla="*/ 6 w 14"/>
                <a:gd name="T65" fmla="*/ 12 h 13"/>
                <a:gd name="T66" fmla="*/ 6 w 14"/>
                <a:gd name="T67" fmla="*/ 13 h 13"/>
                <a:gd name="T68" fmla="*/ 6 w 14"/>
                <a:gd name="T69" fmla="*/ 13 h 13"/>
                <a:gd name="T70" fmla="*/ 3 w 14"/>
                <a:gd name="T71" fmla="*/ 13 h 13"/>
                <a:gd name="T72" fmla="*/ 0 w 14"/>
                <a:gd name="T73" fmla="*/ 13 h 13"/>
                <a:gd name="T74" fmla="*/ 0 w 14"/>
                <a:gd name="T75" fmla="*/ 13 h 13"/>
                <a:gd name="T76" fmla="*/ 0 w 14"/>
                <a:gd name="T77" fmla="*/ 12 h 13"/>
                <a:gd name="T78" fmla="*/ 0 w 14"/>
                <a:gd name="T79" fmla="*/ 12 h 13"/>
                <a:gd name="T80" fmla="*/ 1 w 14"/>
                <a:gd name="T81" fmla="*/ 12 h 13"/>
                <a:gd name="T82" fmla="*/ 2 w 14"/>
                <a:gd name="T83" fmla="*/ 11 h 13"/>
                <a:gd name="T84" fmla="*/ 2 w 14"/>
                <a:gd name="T85" fmla="*/ 5 h 13"/>
                <a:gd name="T86" fmla="*/ 0 w 14"/>
                <a:gd name="T87" fmla="*/ 3 h 13"/>
                <a:gd name="T88" fmla="*/ 0 w 14"/>
                <a:gd name="T89" fmla="*/ 3 h 13"/>
                <a:gd name="T90" fmla="*/ 0 w 14"/>
                <a:gd name="T91" fmla="*/ 3 h 13"/>
                <a:gd name="T92" fmla="*/ 0 w 14"/>
                <a:gd name="T93" fmla="*/ 3 h 13"/>
                <a:gd name="T94" fmla="*/ 0 w 14"/>
                <a:gd name="T95" fmla="*/ 2 h 13"/>
                <a:gd name="T96" fmla="*/ 3 w 14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" h="13">
                  <a:moveTo>
                    <a:pt x="3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10"/>
                    <a:pt x="12" y="11"/>
                  </a:cubicBezTo>
                  <a:cubicBezTo>
                    <a:pt x="12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1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9" y="10"/>
                    <a:pt x="9" y="10"/>
                    <a:pt x="9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3" name="Freeform 37"/>
            <p:cNvSpPr>
              <a:spLocks/>
            </p:cNvSpPr>
            <p:nvPr userDrawn="1"/>
          </p:nvSpPr>
          <p:spPr bwMode="auto">
            <a:xfrm>
              <a:off x="2429" y="1037"/>
              <a:ext cx="53" cy="90"/>
            </a:xfrm>
            <a:custGeom>
              <a:avLst/>
              <a:gdLst>
                <a:gd name="T0" fmla="*/ 1 w 9"/>
                <a:gd name="T1" fmla="*/ 4 h 15"/>
                <a:gd name="T2" fmla="*/ 0 w 9"/>
                <a:gd name="T3" fmla="*/ 4 h 15"/>
                <a:gd name="T4" fmla="*/ 1 w 9"/>
                <a:gd name="T5" fmla="*/ 3 h 15"/>
                <a:gd name="T6" fmla="*/ 5 w 9"/>
                <a:gd name="T7" fmla="*/ 0 h 15"/>
                <a:gd name="T8" fmla="*/ 5 w 9"/>
                <a:gd name="T9" fmla="*/ 0 h 15"/>
                <a:gd name="T10" fmla="*/ 5 w 9"/>
                <a:gd name="T11" fmla="*/ 0 h 15"/>
                <a:gd name="T12" fmla="*/ 5 w 9"/>
                <a:gd name="T13" fmla="*/ 3 h 15"/>
                <a:gd name="T14" fmla="*/ 9 w 9"/>
                <a:gd name="T15" fmla="*/ 3 h 15"/>
                <a:gd name="T16" fmla="*/ 9 w 9"/>
                <a:gd name="T17" fmla="*/ 3 h 15"/>
                <a:gd name="T18" fmla="*/ 9 w 9"/>
                <a:gd name="T19" fmla="*/ 4 h 15"/>
                <a:gd name="T20" fmla="*/ 9 w 9"/>
                <a:gd name="T21" fmla="*/ 4 h 15"/>
                <a:gd name="T22" fmla="*/ 5 w 9"/>
                <a:gd name="T23" fmla="*/ 4 h 15"/>
                <a:gd name="T24" fmla="*/ 5 w 9"/>
                <a:gd name="T25" fmla="*/ 8 h 15"/>
                <a:gd name="T26" fmla="*/ 5 w 9"/>
                <a:gd name="T27" fmla="*/ 11 h 15"/>
                <a:gd name="T28" fmla="*/ 7 w 9"/>
                <a:gd name="T29" fmla="*/ 14 h 15"/>
                <a:gd name="T30" fmla="*/ 8 w 9"/>
                <a:gd name="T31" fmla="*/ 13 h 15"/>
                <a:gd name="T32" fmla="*/ 9 w 9"/>
                <a:gd name="T33" fmla="*/ 13 h 15"/>
                <a:gd name="T34" fmla="*/ 9 w 9"/>
                <a:gd name="T35" fmla="*/ 14 h 15"/>
                <a:gd name="T36" fmla="*/ 9 w 9"/>
                <a:gd name="T37" fmla="*/ 14 h 15"/>
                <a:gd name="T38" fmla="*/ 5 w 9"/>
                <a:gd name="T39" fmla="*/ 15 h 15"/>
                <a:gd name="T40" fmla="*/ 2 w 9"/>
                <a:gd name="T41" fmla="*/ 13 h 15"/>
                <a:gd name="T42" fmla="*/ 2 w 9"/>
                <a:gd name="T43" fmla="*/ 8 h 15"/>
                <a:gd name="T44" fmla="*/ 2 w 9"/>
                <a:gd name="T45" fmla="*/ 4 h 15"/>
                <a:gd name="T46" fmla="*/ 1 w 9"/>
                <a:gd name="T4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15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3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4"/>
                    <a:pt x="7" y="14"/>
                  </a:cubicBezTo>
                  <a:cubicBezTo>
                    <a:pt x="7" y="14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5"/>
                    <a:pt x="5" y="15"/>
                  </a:cubicBezTo>
                  <a:cubicBezTo>
                    <a:pt x="3" y="15"/>
                    <a:pt x="2" y="14"/>
                    <a:pt x="2" y="13"/>
                  </a:cubicBezTo>
                  <a:cubicBezTo>
                    <a:pt x="2" y="12"/>
                    <a:pt x="2" y="9"/>
                    <a:pt x="2" y="8"/>
                  </a:cubicBezTo>
                  <a:cubicBezTo>
                    <a:pt x="2" y="4"/>
                    <a:pt x="2" y="4"/>
                    <a:pt x="2" y="4"/>
                  </a:cubicBezTo>
                  <a:lnTo>
                    <a:pt x="1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4" name="Freeform 38"/>
            <p:cNvSpPr>
              <a:spLocks noEditPoints="1"/>
            </p:cNvSpPr>
            <p:nvPr userDrawn="1"/>
          </p:nvSpPr>
          <p:spPr bwMode="auto">
            <a:xfrm>
              <a:off x="2488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7 w 11"/>
                <a:gd name="T3" fmla="*/ 11 h 13"/>
                <a:gd name="T4" fmla="*/ 10 w 11"/>
                <a:gd name="T5" fmla="*/ 9 h 13"/>
                <a:gd name="T6" fmla="*/ 11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6 w 11"/>
                <a:gd name="T13" fmla="*/ 13 h 13"/>
                <a:gd name="T14" fmla="*/ 2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1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7 w 11"/>
                <a:gd name="T29" fmla="*/ 5 h 13"/>
                <a:gd name="T30" fmla="*/ 8 w 11"/>
                <a:gd name="T31" fmla="*/ 4 h 13"/>
                <a:gd name="T32" fmla="*/ 6 w 11"/>
                <a:gd name="T33" fmla="*/ 2 h 13"/>
                <a:gd name="T34" fmla="*/ 3 w 11"/>
                <a:gd name="T35" fmla="*/ 5 h 13"/>
                <a:gd name="T36" fmla="*/ 7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7" y="11"/>
                  </a:cubicBezTo>
                  <a:cubicBezTo>
                    <a:pt x="9" y="11"/>
                    <a:pt x="10" y="10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7" y="5"/>
                  </a:moveTo>
                  <a:cubicBezTo>
                    <a:pt x="7" y="5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4" y="2"/>
                    <a:pt x="4" y="3"/>
                    <a:pt x="3" y="5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5" name="Freeform 39"/>
            <p:cNvSpPr>
              <a:spLocks/>
            </p:cNvSpPr>
            <p:nvPr userDrawn="1"/>
          </p:nvSpPr>
          <p:spPr bwMode="auto">
            <a:xfrm>
              <a:off x="2559" y="1049"/>
              <a:ext cx="58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1 w 10"/>
                <a:gd name="T5" fmla="*/ 3 h 13"/>
                <a:gd name="T6" fmla="*/ 0 w 10"/>
                <a:gd name="T7" fmla="*/ 3 h 13"/>
                <a:gd name="T8" fmla="*/ 0 w 10"/>
                <a:gd name="T9" fmla="*/ 3 h 13"/>
                <a:gd name="T10" fmla="*/ 1 w 10"/>
                <a:gd name="T11" fmla="*/ 2 h 13"/>
                <a:gd name="T12" fmla="*/ 4 w 10"/>
                <a:gd name="T13" fmla="*/ 1 h 13"/>
                <a:gd name="T14" fmla="*/ 5 w 10"/>
                <a:gd name="T15" fmla="*/ 0 h 13"/>
                <a:gd name="T16" fmla="*/ 5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9 w 10"/>
                <a:gd name="T23" fmla="*/ 0 h 13"/>
                <a:gd name="T24" fmla="*/ 10 w 10"/>
                <a:gd name="T25" fmla="*/ 2 h 13"/>
                <a:gd name="T26" fmla="*/ 9 w 10"/>
                <a:gd name="T27" fmla="*/ 3 h 13"/>
                <a:gd name="T28" fmla="*/ 8 w 10"/>
                <a:gd name="T29" fmla="*/ 3 h 13"/>
                <a:gd name="T30" fmla="*/ 7 w 10"/>
                <a:gd name="T31" fmla="*/ 3 h 13"/>
                <a:gd name="T32" fmla="*/ 6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7 w 10"/>
                <a:gd name="T41" fmla="*/ 12 h 13"/>
                <a:gd name="T42" fmla="*/ 8 w 10"/>
                <a:gd name="T43" fmla="*/ 12 h 13"/>
                <a:gd name="T44" fmla="*/ 8 w 10"/>
                <a:gd name="T45" fmla="*/ 13 h 13"/>
                <a:gd name="T46" fmla="*/ 7 w 10"/>
                <a:gd name="T47" fmla="*/ 13 h 13"/>
                <a:gd name="T48" fmla="*/ 4 w 10"/>
                <a:gd name="T49" fmla="*/ 13 h 13"/>
                <a:gd name="T50" fmla="*/ 0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0 w 10"/>
                <a:gd name="T57" fmla="*/ 12 h 13"/>
                <a:gd name="T58" fmla="*/ 1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0" y="0"/>
                    <a:pt x="10" y="1"/>
                    <a:pt x="10" y="2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7" y="13"/>
                    <a:pt x="6" y="13"/>
                    <a:pt x="4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 userDrawn="1"/>
          </p:nvSpPr>
          <p:spPr bwMode="auto">
            <a:xfrm>
              <a:off x="2623" y="1049"/>
              <a:ext cx="77" cy="126"/>
            </a:xfrm>
            <a:custGeom>
              <a:avLst/>
              <a:gdLst>
                <a:gd name="T0" fmla="*/ 5 w 13"/>
                <a:gd name="T1" fmla="*/ 18 h 21"/>
                <a:gd name="T2" fmla="*/ 5 w 13"/>
                <a:gd name="T3" fmla="*/ 20 h 21"/>
                <a:gd name="T4" fmla="*/ 7 w 13"/>
                <a:gd name="T5" fmla="*/ 20 h 21"/>
                <a:gd name="T6" fmla="*/ 7 w 13"/>
                <a:gd name="T7" fmla="*/ 20 h 21"/>
                <a:gd name="T8" fmla="*/ 7 w 13"/>
                <a:gd name="T9" fmla="*/ 20 h 21"/>
                <a:gd name="T10" fmla="*/ 6 w 13"/>
                <a:gd name="T11" fmla="*/ 21 h 21"/>
                <a:gd name="T12" fmla="*/ 3 w 13"/>
                <a:gd name="T13" fmla="*/ 21 h 21"/>
                <a:gd name="T14" fmla="*/ 0 w 13"/>
                <a:gd name="T15" fmla="*/ 21 h 21"/>
                <a:gd name="T16" fmla="*/ 0 w 13"/>
                <a:gd name="T17" fmla="*/ 20 h 21"/>
                <a:gd name="T18" fmla="*/ 0 w 13"/>
                <a:gd name="T19" fmla="*/ 20 h 21"/>
                <a:gd name="T20" fmla="*/ 0 w 13"/>
                <a:gd name="T21" fmla="*/ 20 h 21"/>
                <a:gd name="T22" fmla="*/ 1 w 13"/>
                <a:gd name="T23" fmla="*/ 20 h 21"/>
                <a:gd name="T24" fmla="*/ 2 w 13"/>
                <a:gd name="T25" fmla="*/ 19 h 21"/>
                <a:gd name="T26" fmla="*/ 2 w 13"/>
                <a:gd name="T27" fmla="*/ 15 h 21"/>
                <a:gd name="T28" fmla="*/ 2 w 13"/>
                <a:gd name="T29" fmla="*/ 5 h 21"/>
                <a:gd name="T30" fmla="*/ 1 w 13"/>
                <a:gd name="T31" fmla="*/ 3 h 21"/>
                <a:gd name="T32" fmla="*/ 0 w 13"/>
                <a:gd name="T33" fmla="*/ 3 h 21"/>
                <a:gd name="T34" fmla="*/ 0 w 13"/>
                <a:gd name="T35" fmla="*/ 3 h 21"/>
                <a:gd name="T36" fmla="*/ 0 w 13"/>
                <a:gd name="T37" fmla="*/ 2 h 21"/>
                <a:gd name="T38" fmla="*/ 0 w 13"/>
                <a:gd name="T39" fmla="*/ 2 h 21"/>
                <a:gd name="T40" fmla="*/ 3 w 13"/>
                <a:gd name="T41" fmla="*/ 1 h 21"/>
                <a:gd name="T42" fmla="*/ 4 w 13"/>
                <a:gd name="T43" fmla="*/ 0 h 21"/>
                <a:gd name="T44" fmla="*/ 4 w 13"/>
                <a:gd name="T45" fmla="*/ 1 h 21"/>
                <a:gd name="T46" fmla="*/ 5 w 13"/>
                <a:gd name="T47" fmla="*/ 2 h 21"/>
                <a:gd name="T48" fmla="*/ 5 w 13"/>
                <a:gd name="T49" fmla="*/ 2 h 21"/>
                <a:gd name="T50" fmla="*/ 9 w 13"/>
                <a:gd name="T51" fmla="*/ 0 h 21"/>
                <a:gd name="T52" fmla="*/ 12 w 13"/>
                <a:gd name="T53" fmla="*/ 2 h 21"/>
                <a:gd name="T54" fmla="*/ 13 w 13"/>
                <a:gd name="T55" fmla="*/ 6 h 21"/>
                <a:gd name="T56" fmla="*/ 7 w 13"/>
                <a:gd name="T57" fmla="*/ 13 h 21"/>
                <a:gd name="T58" fmla="*/ 5 w 13"/>
                <a:gd name="T59" fmla="*/ 13 h 21"/>
                <a:gd name="T60" fmla="*/ 5 w 13"/>
                <a:gd name="T61" fmla="*/ 18 h 21"/>
                <a:gd name="T62" fmla="*/ 5 w 13"/>
                <a:gd name="T63" fmla="*/ 10 h 21"/>
                <a:gd name="T64" fmla="*/ 5 w 13"/>
                <a:gd name="T65" fmla="*/ 11 h 21"/>
                <a:gd name="T66" fmla="*/ 8 w 13"/>
                <a:gd name="T67" fmla="*/ 12 h 21"/>
                <a:gd name="T68" fmla="*/ 10 w 13"/>
                <a:gd name="T69" fmla="*/ 8 h 21"/>
                <a:gd name="T70" fmla="*/ 7 w 13"/>
                <a:gd name="T71" fmla="*/ 2 h 21"/>
                <a:gd name="T72" fmla="*/ 5 w 13"/>
                <a:gd name="T73" fmla="*/ 3 h 21"/>
                <a:gd name="T74" fmla="*/ 5 w 13"/>
                <a:gd name="T7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" h="21">
                  <a:moveTo>
                    <a:pt x="5" y="18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7" y="21"/>
                    <a:pt x="6" y="21"/>
                  </a:cubicBezTo>
                  <a:cubicBezTo>
                    <a:pt x="6" y="21"/>
                    <a:pt x="5" y="21"/>
                    <a:pt x="3" y="21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19"/>
                    <a:pt x="2" y="19"/>
                  </a:cubicBezTo>
                  <a:cubicBezTo>
                    <a:pt x="2" y="18"/>
                    <a:pt x="2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3"/>
                    <a:pt x="13" y="4"/>
                    <a:pt x="13" y="6"/>
                  </a:cubicBezTo>
                  <a:cubicBezTo>
                    <a:pt x="13" y="10"/>
                    <a:pt x="11" y="13"/>
                    <a:pt x="7" y="13"/>
                  </a:cubicBezTo>
                  <a:cubicBezTo>
                    <a:pt x="7" y="13"/>
                    <a:pt x="5" y="13"/>
                    <a:pt x="5" y="13"/>
                  </a:cubicBezTo>
                  <a:lnTo>
                    <a:pt x="5" y="18"/>
                  </a:lnTo>
                  <a:close/>
                  <a:moveTo>
                    <a:pt x="5" y="10"/>
                  </a:moveTo>
                  <a:cubicBezTo>
                    <a:pt x="5" y="10"/>
                    <a:pt x="5" y="11"/>
                    <a:pt x="5" y="11"/>
                  </a:cubicBezTo>
                  <a:cubicBezTo>
                    <a:pt x="6" y="12"/>
                    <a:pt x="7" y="12"/>
                    <a:pt x="8" y="12"/>
                  </a:cubicBezTo>
                  <a:cubicBezTo>
                    <a:pt x="9" y="12"/>
                    <a:pt x="10" y="11"/>
                    <a:pt x="10" y="8"/>
                  </a:cubicBezTo>
                  <a:cubicBezTo>
                    <a:pt x="10" y="5"/>
                    <a:pt x="10" y="2"/>
                    <a:pt x="7" y="2"/>
                  </a:cubicBezTo>
                  <a:cubicBezTo>
                    <a:pt x="6" y="2"/>
                    <a:pt x="5" y="3"/>
                    <a:pt x="5" y="3"/>
                  </a:cubicBezTo>
                  <a:lnTo>
                    <a:pt x="5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7" name="Freeform 41"/>
            <p:cNvSpPr>
              <a:spLocks/>
            </p:cNvSpPr>
            <p:nvPr userDrawn="1"/>
          </p:nvSpPr>
          <p:spPr bwMode="auto">
            <a:xfrm>
              <a:off x="2711" y="1049"/>
              <a:ext cx="59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0 w 10"/>
                <a:gd name="T5" fmla="*/ 3 h 13"/>
                <a:gd name="T6" fmla="*/ 0 w 10"/>
                <a:gd name="T7" fmla="*/ 3 h 13"/>
                <a:gd name="T8" fmla="*/ 0 w 10"/>
                <a:gd name="T9" fmla="*/ 3 h 13"/>
                <a:gd name="T10" fmla="*/ 0 w 10"/>
                <a:gd name="T11" fmla="*/ 2 h 13"/>
                <a:gd name="T12" fmla="*/ 4 w 10"/>
                <a:gd name="T13" fmla="*/ 1 h 13"/>
                <a:gd name="T14" fmla="*/ 4 w 10"/>
                <a:gd name="T15" fmla="*/ 0 h 13"/>
                <a:gd name="T16" fmla="*/ 5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8 w 10"/>
                <a:gd name="T23" fmla="*/ 0 h 13"/>
                <a:gd name="T24" fmla="*/ 10 w 10"/>
                <a:gd name="T25" fmla="*/ 2 h 13"/>
                <a:gd name="T26" fmla="*/ 8 w 10"/>
                <a:gd name="T27" fmla="*/ 3 h 13"/>
                <a:gd name="T28" fmla="*/ 7 w 10"/>
                <a:gd name="T29" fmla="*/ 3 h 13"/>
                <a:gd name="T30" fmla="*/ 6 w 10"/>
                <a:gd name="T31" fmla="*/ 3 h 13"/>
                <a:gd name="T32" fmla="*/ 5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7 w 10"/>
                <a:gd name="T41" fmla="*/ 12 h 13"/>
                <a:gd name="T42" fmla="*/ 7 w 10"/>
                <a:gd name="T43" fmla="*/ 12 h 13"/>
                <a:gd name="T44" fmla="*/ 7 w 10"/>
                <a:gd name="T45" fmla="*/ 13 h 13"/>
                <a:gd name="T46" fmla="*/ 7 w 10"/>
                <a:gd name="T47" fmla="*/ 13 h 13"/>
                <a:gd name="T48" fmla="*/ 3 w 10"/>
                <a:gd name="T49" fmla="*/ 13 h 13"/>
                <a:gd name="T50" fmla="*/ 0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0 w 10"/>
                <a:gd name="T57" fmla="*/ 12 h 13"/>
                <a:gd name="T58" fmla="*/ 1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8" name="Freeform 42"/>
            <p:cNvSpPr>
              <a:spLocks noEditPoints="1"/>
            </p:cNvSpPr>
            <p:nvPr userDrawn="1"/>
          </p:nvSpPr>
          <p:spPr bwMode="auto">
            <a:xfrm>
              <a:off x="2770" y="1013"/>
              <a:ext cx="41" cy="114"/>
            </a:xfrm>
            <a:custGeom>
              <a:avLst/>
              <a:gdLst>
                <a:gd name="T0" fmla="*/ 2 w 7"/>
                <a:gd name="T1" fmla="*/ 11 h 19"/>
                <a:gd name="T2" fmla="*/ 1 w 7"/>
                <a:gd name="T3" fmla="*/ 9 h 19"/>
                <a:gd name="T4" fmla="*/ 1 w 7"/>
                <a:gd name="T5" fmla="*/ 9 h 19"/>
                <a:gd name="T6" fmla="*/ 1 w 7"/>
                <a:gd name="T7" fmla="*/ 8 h 19"/>
                <a:gd name="T8" fmla="*/ 1 w 7"/>
                <a:gd name="T9" fmla="*/ 8 h 19"/>
                <a:gd name="T10" fmla="*/ 5 w 7"/>
                <a:gd name="T11" fmla="*/ 7 h 19"/>
                <a:gd name="T12" fmla="*/ 5 w 7"/>
                <a:gd name="T13" fmla="*/ 6 h 19"/>
                <a:gd name="T14" fmla="*/ 5 w 7"/>
                <a:gd name="T15" fmla="*/ 7 h 19"/>
                <a:gd name="T16" fmla="*/ 5 w 7"/>
                <a:gd name="T17" fmla="*/ 12 h 19"/>
                <a:gd name="T18" fmla="*/ 5 w 7"/>
                <a:gd name="T19" fmla="*/ 15 h 19"/>
                <a:gd name="T20" fmla="*/ 5 w 7"/>
                <a:gd name="T21" fmla="*/ 17 h 19"/>
                <a:gd name="T22" fmla="*/ 6 w 7"/>
                <a:gd name="T23" fmla="*/ 18 h 19"/>
                <a:gd name="T24" fmla="*/ 7 w 7"/>
                <a:gd name="T25" fmla="*/ 18 h 19"/>
                <a:gd name="T26" fmla="*/ 7 w 7"/>
                <a:gd name="T27" fmla="*/ 18 h 19"/>
                <a:gd name="T28" fmla="*/ 7 w 7"/>
                <a:gd name="T29" fmla="*/ 19 h 19"/>
                <a:gd name="T30" fmla="*/ 7 w 7"/>
                <a:gd name="T31" fmla="*/ 19 h 19"/>
                <a:gd name="T32" fmla="*/ 4 w 7"/>
                <a:gd name="T33" fmla="*/ 19 h 19"/>
                <a:gd name="T34" fmla="*/ 1 w 7"/>
                <a:gd name="T35" fmla="*/ 19 h 19"/>
                <a:gd name="T36" fmla="*/ 0 w 7"/>
                <a:gd name="T37" fmla="*/ 19 h 19"/>
                <a:gd name="T38" fmla="*/ 0 w 7"/>
                <a:gd name="T39" fmla="*/ 18 h 19"/>
                <a:gd name="T40" fmla="*/ 1 w 7"/>
                <a:gd name="T41" fmla="*/ 18 h 19"/>
                <a:gd name="T42" fmla="*/ 2 w 7"/>
                <a:gd name="T43" fmla="*/ 18 h 19"/>
                <a:gd name="T44" fmla="*/ 2 w 7"/>
                <a:gd name="T45" fmla="*/ 17 h 19"/>
                <a:gd name="T46" fmla="*/ 2 w 7"/>
                <a:gd name="T47" fmla="*/ 15 h 19"/>
                <a:gd name="T48" fmla="*/ 2 w 7"/>
                <a:gd name="T49" fmla="*/ 11 h 19"/>
                <a:gd name="T50" fmla="*/ 3 w 7"/>
                <a:gd name="T51" fmla="*/ 4 h 19"/>
                <a:gd name="T52" fmla="*/ 2 w 7"/>
                <a:gd name="T53" fmla="*/ 2 h 19"/>
                <a:gd name="T54" fmla="*/ 4 w 7"/>
                <a:gd name="T55" fmla="*/ 0 h 19"/>
                <a:gd name="T56" fmla="*/ 5 w 7"/>
                <a:gd name="T57" fmla="*/ 2 h 19"/>
                <a:gd name="T58" fmla="*/ 3 w 7"/>
                <a:gd name="T5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" h="19">
                  <a:moveTo>
                    <a:pt x="2" y="11"/>
                  </a:moveTo>
                  <a:cubicBezTo>
                    <a:pt x="2" y="10"/>
                    <a:pt x="2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4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6" y="7"/>
                    <a:pt x="5" y="7"/>
                  </a:cubicBezTo>
                  <a:cubicBezTo>
                    <a:pt x="5" y="7"/>
                    <a:pt x="5" y="9"/>
                    <a:pt x="5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4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6"/>
                    <a:pt x="2" y="15"/>
                    <a:pt x="2" y="15"/>
                  </a:cubicBezTo>
                  <a:lnTo>
                    <a:pt x="2" y="11"/>
                  </a:lnTo>
                  <a:close/>
                  <a:moveTo>
                    <a:pt x="3" y="4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4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3"/>
                    <a:pt x="5" y="4"/>
                    <a:pt x="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9" name="Freeform 43"/>
            <p:cNvSpPr>
              <a:spLocks/>
            </p:cNvSpPr>
            <p:nvPr userDrawn="1"/>
          </p:nvSpPr>
          <p:spPr bwMode="auto">
            <a:xfrm>
              <a:off x="2823" y="1049"/>
              <a:ext cx="47" cy="78"/>
            </a:xfrm>
            <a:custGeom>
              <a:avLst/>
              <a:gdLst>
                <a:gd name="T0" fmla="*/ 0 w 8"/>
                <a:gd name="T1" fmla="*/ 9 h 13"/>
                <a:gd name="T2" fmla="*/ 0 w 8"/>
                <a:gd name="T3" fmla="*/ 9 h 13"/>
                <a:gd name="T4" fmla="*/ 0 w 8"/>
                <a:gd name="T5" fmla="*/ 9 h 13"/>
                <a:gd name="T6" fmla="*/ 1 w 8"/>
                <a:gd name="T7" fmla="*/ 9 h 13"/>
                <a:gd name="T8" fmla="*/ 2 w 8"/>
                <a:gd name="T9" fmla="*/ 10 h 13"/>
                <a:gd name="T10" fmla="*/ 4 w 8"/>
                <a:gd name="T11" fmla="*/ 12 h 13"/>
                <a:gd name="T12" fmla="*/ 6 w 8"/>
                <a:gd name="T13" fmla="*/ 10 h 13"/>
                <a:gd name="T14" fmla="*/ 3 w 8"/>
                <a:gd name="T15" fmla="*/ 8 h 13"/>
                <a:gd name="T16" fmla="*/ 0 w 8"/>
                <a:gd name="T17" fmla="*/ 4 h 13"/>
                <a:gd name="T18" fmla="*/ 1 w 8"/>
                <a:gd name="T19" fmla="*/ 1 h 13"/>
                <a:gd name="T20" fmla="*/ 4 w 8"/>
                <a:gd name="T21" fmla="*/ 0 h 13"/>
                <a:gd name="T22" fmla="*/ 7 w 8"/>
                <a:gd name="T23" fmla="*/ 1 h 13"/>
                <a:gd name="T24" fmla="*/ 8 w 8"/>
                <a:gd name="T25" fmla="*/ 2 h 13"/>
                <a:gd name="T26" fmla="*/ 8 w 8"/>
                <a:gd name="T27" fmla="*/ 4 h 13"/>
                <a:gd name="T28" fmla="*/ 8 w 8"/>
                <a:gd name="T29" fmla="*/ 4 h 13"/>
                <a:gd name="T30" fmla="*/ 7 w 8"/>
                <a:gd name="T31" fmla="*/ 4 h 13"/>
                <a:gd name="T32" fmla="*/ 7 w 8"/>
                <a:gd name="T33" fmla="*/ 4 h 13"/>
                <a:gd name="T34" fmla="*/ 6 w 8"/>
                <a:gd name="T35" fmla="*/ 3 h 13"/>
                <a:gd name="T36" fmla="*/ 4 w 8"/>
                <a:gd name="T37" fmla="*/ 2 h 13"/>
                <a:gd name="T38" fmla="*/ 2 w 8"/>
                <a:gd name="T39" fmla="*/ 3 h 13"/>
                <a:gd name="T40" fmla="*/ 5 w 8"/>
                <a:gd name="T41" fmla="*/ 5 h 13"/>
                <a:gd name="T42" fmla="*/ 7 w 8"/>
                <a:gd name="T43" fmla="*/ 7 h 13"/>
                <a:gd name="T44" fmla="*/ 8 w 8"/>
                <a:gd name="T45" fmla="*/ 9 h 13"/>
                <a:gd name="T46" fmla="*/ 4 w 8"/>
                <a:gd name="T47" fmla="*/ 13 h 13"/>
                <a:gd name="T48" fmla="*/ 0 w 8"/>
                <a:gd name="T49" fmla="*/ 12 h 13"/>
                <a:gd name="T50" fmla="*/ 0 w 8"/>
                <a:gd name="T51" fmla="*/ 12 h 13"/>
                <a:gd name="T52" fmla="*/ 0 w 8"/>
                <a:gd name="T5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" h="13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5" y="12"/>
                    <a:pt x="6" y="11"/>
                    <a:pt x="6" y="10"/>
                  </a:cubicBezTo>
                  <a:cubicBezTo>
                    <a:pt x="6" y="9"/>
                    <a:pt x="5" y="9"/>
                    <a:pt x="3" y="8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8" y="7"/>
                    <a:pt x="8" y="8"/>
                    <a:pt x="8" y="9"/>
                  </a:cubicBezTo>
                  <a:cubicBezTo>
                    <a:pt x="8" y="11"/>
                    <a:pt x="6" y="13"/>
                    <a:pt x="4" y="13"/>
                  </a:cubicBezTo>
                  <a:cubicBezTo>
                    <a:pt x="2" y="13"/>
                    <a:pt x="1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0" name="Freeform 44"/>
            <p:cNvSpPr>
              <a:spLocks noEditPoints="1"/>
            </p:cNvSpPr>
            <p:nvPr userDrawn="1"/>
          </p:nvSpPr>
          <p:spPr bwMode="auto">
            <a:xfrm>
              <a:off x="2882" y="1049"/>
              <a:ext cx="64" cy="78"/>
            </a:xfrm>
            <a:custGeom>
              <a:avLst/>
              <a:gdLst>
                <a:gd name="T0" fmla="*/ 3 w 11"/>
                <a:gd name="T1" fmla="*/ 6 h 13"/>
                <a:gd name="T2" fmla="*/ 7 w 11"/>
                <a:gd name="T3" fmla="*/ 11 h 13"/>
                <a:gd name="T4" fmla="*/ 10 w 11"/>
                <a:gd name="T5" fmla="*/ 9 h 13"/>
                <a:gd name="T6" fmla="*/ 11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6 w 11"/>
                <a:gd name="T13" fmla="*/ 13 h 13"/>
                <a:gd name="T14" fmla="*/ 2 w 11"/>
                <a:gd name="T15" fmla="*/ 12 h 13"/>
                <a:gd name="T16" fmla="*/ 0 w 11"/>
                <a:gd name="T17" fmla="*/ 7 h 13"/>
                <a:gd name="T18" fmla="*/ 2 w 11"/>
                <a:gd name="T19" fmla="*/ 3 h 13"/>
                <a:gd name="T20" fmla="*/ 7 w 11"/>
                <a:gd name="T21" fmla="*/ 0 h 13"/>
                <a:gd name="T22" fmla="*/ 11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7 w 11"/>
                <a:gd name="T29" fmla="*/ 5 h 13"/>
                <a:gd name="T30" fmla="*/ 8 w 11"/>
                <a:gd name="T31" fmla="*/ 4 h 13"/>
                <a:gd name="T32" fmla="*/ 6 w 11"/>
                <a:gd name="T33" fmla="*/ 2 h 13"/>
                <a:gd name="T34" fmla="*/ 3 w 11"/>
                <a:gd name="T35" fmla="*/ 5 h 13"/>
                <a:gd name="T36" fmla="*/ 7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7" y="11"/>
                  </a:cubicBezTo>
                  <a:cubicBezTo>
                    <a:pt x="9" y="11"/>
                    <a:pt x="10" y="10"/>
                    <a:pt x="10" y="9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2" y="3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7" y="5"/>
                  </a:moveTo>
                  <a:cubicBezTo>
                    <a:pt x="7" y="5"/>
                    <a:pt x="8" y="4"/>
                    <a:pt x="8" y="4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4" y="2"/>
                    <a:pt x="4" y="3"/>
                    <a:pt x="3" y="5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1" name="Freeform 45"/>
            <p:cNvSpPr>
              <a:spLocks noEditPoints="1"/>
            </p:cNvSpPr>
            <p:nvPr userDrawn="1"/>
          </p:nvSpPr>
          <p:spPr bwMode="auto">
            <a:xfrm>
              <a:off x="2982" y="1001"/>
              <a:ext cx="129" cy="126"/>
            </a:xfrm>
            <a:custGeom>
              <a:avLst/>
              <a:gdLst>
                <a:gd name="T0" fmla="*/ 7 w 22"/>
                <a:gd name="T1" fmla="*/ 13 h 21"/>
                <a:gd name="T2" fmla="*/ 5 w 22"/>
                <a:gd name="T3" fmla="*/ 18 h 21"/>
                <a:gd name="T4" fmla="*/ 5 w 22"/>
                <a:gd name="T5" fmla="*/ 19 h 21"/>
                <a:gd name="T6" fmla="*/ 6 w 22"/>
                <a:gd name="T7" fmla="*/ 20 h 21"/>
                <a:gd name="T8" fmla="*/ 7 w 22"/>
                <a:gd name="T9" fmla="*/ 20 h 21"/>
                <a:gd name="T10" fmla="*/ 7 w 22"/>
                <a:gd name="T11" fmla="*/ 20 h 21"/>
                <a:gd name="T12" fmla="*/ 7 w 22"/>
                <a:gd name="T13" fmla="*/ 21 h 21"/>
                <a:gd name="T14" fmla="*/ 7 w 22"/>
                <a:gd name="T15" fmla="*/ 21 h 21"/>
                <a:gd name="T16" fmla="*/ 4 w 22"/>
                <a:gd name="T17" fmla="*/ 21 h 21"/>
                <a:gd name="T18" fmla="*/ 0 w 22"/>
                <a:gd name="T19" fmla="*/ 21 h 21"/>
                <a:gd name="T20" fmla="*/ 0 w 22"/>
                <a:gd name="T21" fmla="*/ 21 h 21"/>
                <a:gd name="T22" fmla="*/ 0 w 22"/>
                <a:gd name="T23" fmla="*/ 20 h 21"/>
                <a:gd name="T24" fmla="*/ 0 w 22"/>
                <a:gd name="T25" fmla="*/ 20 h 21"/>
                <a:gd name="T26" fmla="*/ 1 w 22"/>
                <a:gd name="T27" fmla="*/ 20 h 21"/>
                <a:gd name="T28" fmla="*/ 3 w 22"/>
                <a:gd name="T29" fmla="*/ 18 h 21"/>
                <a:gd name="T30" fmla="*/ 6 w 22"/>
                <a:gd name="T31" fmla="*/ 10 h 21"/>
                <a:gd name="T32" fmla="*/ 9 w 22"/>
                <a:gd name="T33" fmla="*/ 3 h 21"/>
                <a:gd name="T34" fmla="*/ 9 w 22"/>
                <a:gd name="T35" fmla="*/ 2 h 21"/>
                <a:gd name="T36" fmla="*/ 9 w 22"/>
                <a:gd name="T37" fmla="*/ 2 h 21"/>
                <a:gd name="T38" fmla="*/ 9 w 22"/>
                <a:gd name="T39" fmla="*/ 1 h 21"/>
                <a:gd name="T40" fmla="*/ 12 w 22"/>
                <a:gd name="T41" fmla="*/ 0 h 21"/>
                <a:gd name="T42" fmla="*/ 13 w 22"/>
                <a:gd name="T43" fmla="*/ 0 h 21"/>
                <a:gd name="T44" fmla="*/ 13 w 22"/>
                <a:gd name="T45" fmla="*/ 0 h 21"/>
                <a:gd name="T46" fmla="*/ 16 w 22"/>
                <a:gd name="T47" fmla="*/ 10 h 21"/>
                <a:gd name="T48" fmla="*/ 19 w 22"/>
                <a:gd name="T49" fmla="*/ 18 h 21"/>
                <a:gd name="T50" fmla="*/ 21 w 22"/>
                <a:gd name="T51" fmla="*/ 20 h 21"/>
                <a:gd name="T52" fmla="*/ 22 w 22"/>
                <a:gd name="T53" fmla="*/ 20 h 21"/>
                <a:gd name="T54" fmla="*/ 22 w 22"/>
                <a:gd name="T55" fmla="*/ 20 h 21"/>
                <a:gd name="T56" fmla="*/ 22 w 22"/>
                <a:gd name="T57" fmla="*/ 21 h 21"/>
                <a:gd name="T58" fmla="*/ 22 w 22"/>
                <a:gd name="T59" fmla="*/ 21 h 21"/>
                <a:gd name="T60" fmla="*/ 18 w 22"/>
                <a:gd name="T61" fmla="*/ 21 h 21"/>
                <a:gd name="T62" fmla="*/ 14 w 22"/>
                <a:gd name="T63" fmla="*/ 21 h 21"/>
                <a:gd name="T64" fmla="*/ 13 w 22"/>
                <a:gd name="T65" fmla="*/ 21 h 21"/>
                <a:gd name="T66" fmla="*/ 13 w 22"/>
                <a:gd name="T67" fmla="*/ 20 h 21"/>
                <a:gd name="T68" fmla="*/ 14 w 22"/>
                <a:gd name="T69" fmla="*/ 20 h 21"/>
                <a:gd name="T70" fmla="*/ 14 w 22"/>
                <a:gd name="T71" fmla="*/ 20 h 21"/>
                <a:gd name="T72" fmla="*/ 15 w 22"/>
                <a:gd name="T73" fmla="*/ 19 h 21"/>
                <a:gd name="T74" fmla="*/ 13 w 22"/>
                <a:gd name="T75" fmla="*/ 13 h 21"/>
                <a:gd name="T76" fmla="*/ 7 w 22"/>
                <a:gd name="T77" fmla="*/ 13 h 21"/>
                <a:gd name="T78" fmla="*/ 13 w 22"/>
                <a:gd name="T79" fmla="*/ 12 h 21"/>
                <a:gd name="T80" fmla="*/ 11 w 22"/>
                <a:gd name="T81" fmla="*/ 4 h 21"/>
                <a:gd name="T82" fmla="*/ 10 w 22"/>
                <a:gd name="T83" fmla="*/ 3 h 21"/>
                <a:gd name="T84" fmla="*/ 10 w 22"/>
                <a:gd name="T85" fmla="*/ 4 h 21"/>
                <a:gd name="T86" fmla="*/ 7 w 22"/>
                <a:gd name="T87" fmla="*/ 12 h 21"/>
                <a:gd name="T88" fmla="*/ 13 w 22"/>
                <a:gd name="T8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" h="21">
                  <a:moveTo>
                    <a:pt x="7" y="13"/>
                  </a:moveTo>
                  <a:cubicBezTo>
                    <a:pt x="7" y="14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1"/>
                    <a:pt x="4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19"/>
                    <a:pt x="3" y="18"/>
                  </a:cubicBezTo>
                  <a:cubicBezTo>
                    <a:pt x="3" y="18"/>
                    <a:pt x="5" y="13"/>
                    <a:pt x="6" y="10"/>
                  </a:cubicBezTo>
                  <a:cubicBezTo>
                    <a:pt x="7" y="10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"/>
                    <a:pt x="16" y="8"/>
                    <a:pt x="16" y="10"/>
                  </a:cubicBezTo>
                  <a:cubicBezTo>
                    <a:pt x="17" y="12"/>
                    <a:pt x="19" y="18"/>
                    <a:pt x="19" y="18"/>
                  </a:cubicBezTo>
                  <a:cubicBezTo>
                    <a:pt x="20" y="19"/>
                    <a:pt x="20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18" y="21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8"/>
                    <a:pt x="14" y="14"/>
                    <a:pt x="13" y="13"/>
                  </a:cubicBezTo>
                  <a:lnTo>
                    <a:pt x="7" y="13"/>
                  </a:lnTo>
                  <a:close/>
                  <a:moveTo>
                    <a:pt x="13" y="12"/>
                  </a:moveTo>
                  <a:cubicBezTo>
                    <a:pt x="13" y="11"/>
                    <a:pt x="11" y="4"/>
                    <a:pt x="11" y="4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10" y="4"/>
                    <a:pt x="7" y="11"/>
                    <a:pt x="7" y="12"/>
                  </a:cubicBezTo>
                  <a:lnTo>
                    <a:pt x="1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2" name="Freeform 46"/>
            <p:cNvSpPr>
              <a:spLocks/>
            </p:cNvSpPr>
            <p:nvPr userDrawn="1"/>
          </p:nvSpPr>
          <p:spPr bwMode="auto">
            <a:xfrm>
              <a:off x="3117" y="1049"/>
              <a:ext cx="82" cy="78"/>
            </a:xfrm>
            <a:custGeom>
              <a:avLst/>
              <a:gdLst>
                <a:gd name="T0" fmla="*/ 3 w 14"/>
                <a:gd name="T1" fmla="*/ 1 h 13"/>
                <a:gd name="T2" fmla="*/ 4 w 14"/>
                <a:gd name="T3" fmla="*/ 0 h 13"/>
                <a:gd name="T4" fmla="*/ 4 w 14"/>
                <a:gd name="T5" fmla="*/ 1 h 13"/>
                <a:gd name="T6" fmla="*/ 5 w 14"/>
                <a:gd name="T7" fmla="*/ 2 h 13"/>
                <a:gd name="T8" fmla="*/ 5 w 14"/>
                <a:gd name="T9" fmla="*/ 2 h 13"/>
                <a:gd name="T10" fmla="*/ 6 w 14"/>
                <a:gd name="T11" fmla="*/ 1 h 13"/>
                <a:gd name="T12" fmla="*/ 9 w 14"/>
                <a:gd name="T13" fmla="*/ 0 h 13"/>
                <a:gd name="T14" fmla="*/ 11 w 14"/>
                <a:gd name="T15" fmla="*/ 1 h 13"/>
                <a:gd name="T16" fmla="*/ 13 w 14"/>
                <a:gd name="T17" fmla="*/ 4 h 13"/>
                <a:gd name="T18" fmla="*/ 13 w 14"/>
                <a:gd name="T19" fmla="*/ 8 h 13"/>
                <a:gd name="T20" fmla="*/ 13 w 14"/>
                <a:gd name="T21" fmla="*/ 11 h 13"/>
                <a:gd name="T22" fmla="*/ 13 w 14"/>
                <a:gd name="T23" fmla="*/ 12 h 13"/>
                <a:gd name="T24" fmla="*/ 14 w 14"/>
                <a:gd name="T25" fmla="*/ 12 h 13"/>
                <a:gd name="T26" fmla="*/ 14 w 14"/>
                <a:gd name="T27" fmla="*/ 12 h 13"/>
                <a:gd name="T28" fmla="*/ 14 w 14"/>
                <a:gd name="T29" fmla="*/ 13 h 13"/>
                <a:gd name="T30" fmla="*/ 14 w 14"/>
                <a:gd name="T31" fmla="*/ 13 h 13"/>
                <a:gd name="T32" fmla="*/ 11 w 14"/>
                <a:gd name="T33" fmla="*/ 13 h 13"/>
                <a:gd name="T34" fmla="*/ 8 w 14"/>
                <a:gd name="T35" fmla="*/ 13 h 13"/>
                <a:gd name="T36" fmla="*/ 8 w 14"/>
                <a:gd name="T37" fmla="*/ 13 h 13"/>
                <a:gd name="T38" fmla="*/ 8 w 14"/>
                <a:gd name="T39" fmla="*/ 12 h 13"/>
                <a:gd name="T40" fmla="*/ 8 w 14"/>
                <a:gd name="T41" fmla="*/ 12 h 13"/>
                <a:gd name="T42" fmla="*/ 9 w 14"/>
                <a:gd name="T43" fmla="*/ 12 h 13"/>
                <a:gd name="T44" fmla="*/ 9 w 14"/>
                <a:gd name="T45" fmla="*/ 11 h 13"/>
                <a:gd name="T46" fmla="*/ 10 w 14"/>
                <a:gd name="T47" fmla="*/ 8 h 13"/>
                <a:gd name="T48" fmla="*/ 10 w 14"/>
                <a:gd name="T49" fmla="*/ 5 h 13"/>
                <a:gd name="T50" fmla="*/ 9 w 14"/>
                <a:gd name="T51" fmla="*/ 3 h 13"/>
                <a:gd name="T52" fmla="*/ 7 w 14"/>
                <a:gd name="T53" fmla="*/ 2 h 13"/>
                <a:gd name="T54" fmla="*/ 5 w 14"/>
                <a:gd name="T55" fmla="*/ 3 h 13"/>
                <a:gd name="T56" fmla="*/ 5 w 14"/>
                <a:gd name="T57" fmla="*/ 5 h 13"/>
                <a:gd name="T58" fmla="*/ 5 w 14"/>
                <a:gd name="T59" fmla="*/ 11 h 13"/>
                <a:gd name="T60" fmla="*/ 5 w 14"/>
                <a:gd name="T61" fmla="*/ 12 h 13"/>
                <a:gd name="T62" fmla="*/ 6 w 14"/>
                <a:gd name="T63" fmla="*/ 12 h 13"/>
                <a:gd name="T64" fmla="*/ 6 w 14"/>
                <a:gd name="T65" fmla="*/ 12 h 13"/>
                <a:gd name="T66" fmla="*/ 6 w 14"/>
                <a:gd name="T67" fmla="*/ 13 h 13"/>
                <a:gd name="T68" fmla="*/ 6 w 14"/>
                <a:gd name="T69" fmla="*/ 13 h 13"/>
                <a:gd name="T70" fmla="*/ 3 w 14"/>
                <a:gd name="T71" fmla="*/ 13 h 13"/>
                <a:gd name="T72" fmla="*/ 0 w 14"/>
                <a:gd name="T73" fmla="*/ 13 h 13"/>
                <a:gd name="T74" fmla="*/ 0 w 14"/>
                <a:gd name="T75" fmla="*/ 13 h 13"/>
                <a:gd name="T76" fmla="*/ 0 w 14"/>
                <a:gd name="T77" fmla="*/ 12 h 13"/>
                <a:gd name="T78" fmla="*/ 0 w 14"/>
                <a:gd name="T79" fmla="*/ 12 h 13"/>
                <a:gd name="T80" fmla="*/ 1 w 14"/>
                <a:gd name="T81" fmla="*/ 12 h 13"/>
                <a:gd name="T82" fmla="*/ 2 w 14"/>
                <a:gd name="T83" fmla="*/ 11 h 13"/>
                <a:gd name="T84" fmla="*/ 2 w 14"/>
                <a:gd name="T85" fmla="*/ 5 h 13"/>
                <a:gd name="T86" fmla="*/ 0 w 14"/>
                <a:gd name="T87" fmla="*/ 3 h 13"/>
                <a:gd name="T88" fmla="*/ 0 w 14"/>
                <a:gd name="T89" fmla="*/ 3 h 13"/>
                <a:gd name="T90" fmla="*/ 0 w 14"/>
                <a:gd name="T91" fmla="*/ 3 h 13"/>
                <a:gd name="T92" fmla="*/ 0 w 14"/>
                <a:gd name="T93" fmla="*/ 3 h 13"/>
                <a:gd name="T94" fmla="*/ 0 w 14"/>
                <a:gd name="T95" fmla="*/ 2 h 13"/>
                <a:gd name="T96" fmla="*/ 3 w 14"/>
                <a:gd name="T9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" h="13">
                  <a:moveTo>
                    <a:pt x="3" y="1"/>
                  </a:move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2"/>
                    <a:pt x="13" y="3"/>
                    <a:pt x="13" y="4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10"/>
                    <a:pt x="13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1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10" y="10"/>
                    <a:pt x="10" y="10"/>
                    <a:pt x="10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5" y="13"/>
                    <a:pt x="3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2" y="12"/>
                    <a:pt x="2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3" name="Freeform 47"/>
            <p:cNvSpPr>
              <a:spLocks noEditPoints="1"/>
            </p:cNvSpPr>
            <p:nvPr userDrawn="1"/>
          </p:nvSpPr>
          <p:spPr bwMode="auto">
            <a:xfrm>
              <a:off x="3211" y="1001"/>
              <a:ext cx="82" cy="126"/>
            </a:xfrm>
            <a:custGeom>
              <a:avLst/>
              <a:gdLst>
                <a:gd name="T0" fmla="*/ 12 w 14"/>
                <a:gd name="T1" fmla="*/ 16 h 21"/>
                <a:gd name="T2" fmla="*/ 12 w 14"/>
                <a:gd name="T3" fmla="*/ 19 h 21"/>
                <a:gd name="T4" fmla="*/ 13 w 14"/>
                <a:gd name="T5" fmla="*/ 19 h 21"/>
                <a:gd name="T6" fmla="*/ 14 w 14"/>
                <a:gd name="T7" fmla="*/ 19 h 21"/>
                <a:gd name="T8" fmla="*/ 14 w 14"/>
                <a:gd name="T9" fmla="*/ 20 h 21"/>
                <a:gd name="T10" fmla="*/ 14 w 14"/>
                <a:gd name="T11" fmla="*/ 20 h 21"/>
                <a:gd name="T12" fmla="*/ 10 w 14"/>
                <a:gd name="T13" fmla="*/ 21 h 21"/>
                <a:gd name="T14" fmla="*/ 9 w 14"/>
                <a:gd name="T15" fmla="*/ 21 h 21"/>
                <a:gd name="T16" fmla="*/ 9 w 14"/>
                <a:gd name="T17" fmla="*/ 19 h 21"/>
                <a:gd name="T18" fmla="*/ 5 w 14"/>
                <a:gd name="T19" fmla="*/ 21 h 21"/>
                <a:gd name="T20" fmla="*/ 2 w 14"/>
                <a:gd name="T21" fmla="*/ 20 h 21"/>
                <a:gd name="T22" fmla="*/ 0 w 14"/>
                <a:gd name="T23" fmla="*/ 16 h 21"/>
                <a:gd name="T24" fmla="*/ 2 w 14"/>
                <a:gd name="T25" fmla="*/ 10 h 21"/>
                <a:gd name="T26" fmla="*/ 6 w 14"/>
                <a:gd name="T27" fmla="*/ 8 h 21"/>
                <a:gd name="T28" fmla="*/ 9 w 14"/>
                <a:gd name="T29" fmla="*/ 9 h 21"/>
                <a:gd name="T30" fmla="*/ 9 w 14"/>
                <a:gd name="T31" fmla="*/ 3 h 21"/>
                <a:gd name="T32" fmla="*/ 7 w 14"/>
                <a:gd name="T33" fmla="*/ 2 h 21"/>
                <a:gd name="T34" fmla="*/ 7 w 14"/>
                <a:gd name="T35" fmla="*/ 1 h 21"/>
                <a:gd name="T36" fmla="*/ 7 w 14"/>
                <a:gd name="T37" fmla="*/ 1 h 21"/>
                <a:gd name="T38" fmla="*/ 7 w 14"/>
                <a:gd name="T39" fmla="*/ 1 h 21"/>
                <a:gd name="T40" fmla="*/ 11 w 14"/>
                <a:gd name="T41" fmla="*/ 0 h 21"/>
                <a:gd name="T42" fmla="*/ 12 w 14"/>
                <a:gd name="T43" fmla="*/ 0 h 21"/>
                <a:gd name="T44" fmla="*/ 12 w 14"/>
                <a:gd name="T45" fmla="*/ 1 h 21"/>
                <a:gd name="T46" fmla="*/ 12 w 14"/>
                <a:gd name="T47" fmla="*/ 10 h 21"/>
                <a:gd name="T48" fmla="*/ 12 w 14"/>
                <a:gd name="T49" fmla="*/ 16 h 21"/>
                <a:gd name="T50" fmla="*/ 9 w 14"/>
                <a:gd name="T51" fmla="*/ 12 h 21"/>
                <a:gd name="T52" fmla="*/ 8 w 14"/>
                <a:gd name="T53" fmla="*/ 11 h 21"/>
                <a:gd name="T54" fmla="*/ 6 w 14"/>
                <a:gd name="T55" fmla="*/ 10 h 21"/>
                <a:gd name="T56" fmla="*/ 4 w 14"/>
                <a:gd name="T57" fmla="*/ 10 h 21"/>
                <a:gd name="T58" fmla="*/ 3 w 14"/>
                <a:gd name="T59" fmla="*/ 14 h 21"/>
                <a:gd name="T60" fmla="*/ 6 w 14"/>
                <a:gd name="T61" fmla="*/ 20 h 21"/>
                <a:gd name="T62" fmla="*/ 8 w 14"/>
                <a:gd name="T63" fmla="*/ 19 h 21"/>
                <a:gd name="T64" fmla="*/ 9 w 14"/>
                <a:gd name="T65" fmla="*/ 17 h 21"/>
                <a:gd name="T66" fmla="*/ 9 w 14"/>
                <a:gd name="T6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1">
                  <a:moveTo>
                    <a:pt x="12" y="16"/>
                  </a:moveTo>
                  <a:cubicBezTo>
                    <a:pt x="12" y="17"/>
                    <a:pt x="12" y="18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6" y="21"/>
                    <a:pt x="5" y="21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0" y="14"/>
                    <a:pt x="0" y="12"/>
                    <a:pt x="2" y="10"/>
                  </a:cubicBezTo>
                  <a:cubicBezTo>
                    <a:pt x="3" y="9"/>
                    <a:pt x="4" y="8"/>
                    <a:pt x="6" y="8"/>
                  </a:cubicBezTo>
                  <a:cubicBezTo>
                    <a:pt x="7" y="8"/>
                    <a:pt x="8" y="9"/>
                    <a:pt x="9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2"/>
                    <a:pt x="12" y="6"/>
                    <a:pt x="12" y="10"/>
                  </a:cubicBezTo>
                  <a:lnTo>
                    <a:pt x="12" y="16"/>
                  </a:lnTo>
                  <a:close/>
                  <a:moveTo>
                    <a:pt x="9" y="12"/>
                  </a:moveTo>
                  <a:cubicBezTo>
                    <a:pt x="9" y="12"/>
                    <a:pt x="9" y="11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3" y="17"/>
                    <a:pt x="4" y="20"/>
                    <a:pt x="6" y="20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lnTo>
                    <a:pt x="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4" name="Freeform 48"/>
            <p:cNvSpPr>
              <a:spLocks/>
            </p:cNvSpPr>
            <p:nvPr userDrawn="1"/>
          </p:nvSpPr>
          <p:spPr bwMode="auto">
            <a:xfrm>
              <a:off x="3316" y="995"/>
              <a:ext cx="124" cy="132"/>
            </a:xfrm>
            <a:custGeom>
              <a:avLst/>
              <a:gdLst>
                <a:gd name="T0" fmla="*/ 9 w 21"/>
                <a:gd name="T1" fmla="*/ 3 h 22"/>
                <a:gd name="T2" fmla="*/ 8 w 21"/>
                <a:gd name="T3" fmla="*/ 3 h 22"/>
                <a:gd name="T4" fmla="*/ 4 w 21"/>
                <a:gd name="T5" fmla="*/ 3 h 22"/>
                <a:gd name="T6" fmla="*/ 1 w 21"/>
                <a:gd name="T7" fmla="*/ 6 h 22"/>
                <a:gd name="T8" fmla="*/ 1 w 21"/>
                <a:gd name="T9" fmla="*/ 7 h 22"/>
                <a:gd name="T10" fmla="*/ 1 w 21"/>
                <a:gd name="T11" fmla="*/ 6 h 22"/>
                <a:gd name="T12" fmla="*/ 0 w 21"/>
                <a:gd name="T13" fmla="*/ 6 h 22"/>
                <a:gd name="T14" fmla="*/ 2 w 21"/>
                <a:gd name="T15" fmla="*/ 1 h 22"/>
                <a:gd name="T16" fmla="*/ 2 w 21"/>
                <a:gd name="T17" fmla="*/ 0 h 22"/>
                <a:gd name="T18" fmla="*/ 3 w 21"/>
                <a:gd name="T19" fmla="*/ 1 h 22"/>
                <a:gd name="T20" fmla="*/ 5 w 21"/>
                <a:gd name="T21" fmla="*/ 1 h 22"/>
                <a:gd name="T22" fmla="*/ 10 w 21"/>
                <a:gd name="T23" fmla="*/ 1 h 22"/>
                <a:gd name="T24" fmla="*/ 12 w 21"/>
                <a:gd name="T25" fmla="*/ 1 h 22"/>
                <a:gd name="T26" fmla="*/ 17 w 21"/>
                <a:gd name="T27" fmla="*/ 1 h 22"/>
                <a:gd name="T28" fmla="*/ 19 w 21"/>
                <a:gd name="T29" fmla="*/ 1 h 22"/>
                <a:gd name="T30" fmla="*/ 20 w 21"/>
                <a:gd name="T31" fmla="*/ 0 h 22"/>
                <a:gd name="T32" fmla="*/ 20 w 21"/>
                <a:gd name="T33" fmla="*/ 1 h 22"/>
                <a:gd name="T34" fmla="*/ 21 w 21"/>
                <a:gd name="T35" fmla="*/ 6 h 22"/>
                <a:gd name="T36" fmla="*/ 21 w 21"/>
                <a:gd name="T37" fmla="*/ 6 h 22"/>
                <a:gd name="T38" fmla="*/ 20 w 21"/>
                <a:gd name="T39" fmla="*/ 7 h 22"/>
                <a:gd name="T40" fmla="*/ 20 w 21"/>
                <a:gd name="T41" fmla="*/ 6 h 22"/>
                <a:gd name="T42" fmla="*/ 18 w 21"/>
                <a:gd name="T43" fmla="*/ 3 h 22"/>
                <a:gd name="T44" fmla="*/ 14 w 21"/>
                <a:gd name="T45" fmla="*/ 3 h 22"/>
                <a:gd name="T46" fmla="*/ 13 w 21"/>
                <a:gd name="T47" fmla="*/ 3 h 22"/>
                <a:gd name="T48" fmla="*/ 13 w 21"/>
                <a:gd name="T49" fmla="*/ 18 h 22"/>
                <a:gd name="T50" fmla="*/ 14 w 21"/>
                <a:gd name="T51" fmla="*/ 21 h 22"/>
                <a:gd name="T52" fmla="*/ 15 w 21"/>
                <a:gd name="T53" fmla="*/ 21 h 22"/>
                <a:gd name="T54" fmla="*/ 16 w 21"/>
                <a:gd name="T55" fmla="*/ 21 h 22"/>
                <a:gd name="T56" fmla="*/ 16 w 21"/>
                <a:gd name="T57" fmla="*/ 22 h 22"/>
                <a:gd name="T58" fmla="*/ 15 w 21"/>
                <a:gd name="T59" fmla="*/ 22 h 22"/>
                <a:gd name="T60" fmla="*/ 11 w 21"/>
                <a:gd name="T61" fmla="*/ 22 h 22"/>
                <a:gd name="T62" fmla="*/ 6 w 21"/>
                <a:gd name="T63" fmla="*/ 22 h 22"/>
                <a:gd name="T64" fmla="*/ 6 w 21"/>
                <a:gd name="T65" fmla="*/ 22 h 22"/>
                <a:gd name="T66" fmla="*/ 6 w 21"/>
                <a:gd name="T67" fmla="*/ 21 h 22"/>
                <a:gd name="T68" fmla="*/ 6 w 21"/>
                <a:gd name="T69" fmla="*/ 21 h 22"/>
                <a:gd name="T70" fmla="*/ 8 w 21"/>
                <a:gd name="T71" fmla="*/ 21 h 22"/>
                <a:gd name="T72" fmla="*/ 9 w 21"/>
                <a:gd name="T73" fmla="*/ 20 h 22"/>
                <a:gd name="T74" fmla="*/ 9 w 21"/>
                <a:gd name="T75" fmla="*/ 10 h 22"/>
                <a:gd name="T76" fmla="*/ 9 w 21"/>
                <a:gd name="T77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22"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5" y="3"/>
                    <a:pt x="4" y="3"/>
                  </a:cubicBezTo>
                  <a:cubicBezTo>
                    <a:pt x="3" y="4"/>
                    <a:pt x="2" y="5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5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1"/>
                    <a:pt x="7" y="1"/>
                    <a:pt x="1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1"/>
                    <a:pt x="21" y="5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19" y="4"/>
                    <a:pt x="18" y="3"/>
                  </a:cubicBezTo>
                  <a:cubicBezTo>
                    <a:pt x="17" y="3"/>
                    <a:pt x="15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20"/>
                    <a:pt x="13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5" y="22"/>
                    <a:pt x="15" y="22"/>
                  </a:cubicBezTo>
                  <a:cubicBezTo>
                    <a:pt x="15" y="22"/>
                    <a:pt x="14" y="22"/>
                    <a:pt x="11" y="22"/>
                  </a:cubicBezTo>
                  <a:cubicBezTo>
                    <a:pt x="8" y="22"/>
                    <a:pt x="7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19"/>
                    <a:pt x="9" y="10"/>
                    <a:pt x="9" y="10"/>
                  </a:cubicBez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5" name="Freeform 49"/>
            <p:cNvSpPr>
              <a:spLocks/>
            </p:cNvSpPr>
            <p:nvPr userDrawn="1"/>
          </p:nvSpPr>
          <p:spPr bwMode="auto">
            <a:xfrm>
              <a:off x="3428" y="1049"/>
              <a:ext cx="59" cy="78"/>
            </a:xfrm>
            <a:custGeom>
              <a:avLst/>
              <a:gdLst>
                <a:gd name="T0" fmla="*/ 2 w 10"/>
                <a:gd name="T1" fmla="*/ 5 h 13"/>
                <a:gd name="T2" fmla="*/ 1 w 10"/>
                <a:gd name="T3" fmla="*/ 3 h 13"/>
                <a:gd name="T4" fmla="*/ 1 w 10"/>
                <a:gd name="T5" fmla="*/ 3 h 13"/>
                <a:gd name="T6" fmla="*/ 1 w 10"/>
                <a:gd name="T7" fmla="*/ 3 h 13"/>
                <a:gd name="T8" fmla="*/ 1 w 10"/>
                <a:gd name="T9" fmla="*/ 3 h 13"/>
                <a:gd name="T10" fmla="*/ 1 w 10"/>
                <a:gd name="T11" fmla="*/ 2 h 13"/>
                <a:gd name="T12" fmla="*/ 4 w 10"/>
                <a:gd name="T13" fmla="*/ 1 h 13"/>
                <a:gd name="T14" fmla="*/ 5 w 10"/>
                <a:gd name="T15" fmla="*/ 0 h 13"/>
                <a:gd name="T16" fmla="*/ 5 w 10"/>
                <a:gd name="T17" fmla="*/ 1 h 13"/>
                <a:gd name="T18" fmla="*/ 5 w 10"/>
                <a:gd name="T19" fmla="*/ 3 h 13"/>
                <a:gd name="T20" fmla="*/ 5 w 10"/>
                <a:gd name="T21" fmla="*/ 3 h 13"/>
                <a:gd name="T22" fmla="*/ 9 w 10"/>
                <a:gd name="T23" fmla="*/ 0 h 13"/>
                <a:gd name="T24" fmla="*/ 10 w 10"/>
                <a:gd name="T25" fmla="*/ 2 h 13"/>
                <a:gd name="T26" fmla="*/ 9 w 10"/>
                <a:gd name="T27" fmla="*/ 3 h 13"/>
                <a:gd name="T28" fmla="*/ 8 w 10"/>
                <a:gd name="T29" fmla="*/ 3 h 13"/>
                <a:gd name="T30" fmla="*/ 7 w 10"/>
                <a:gd name="T31" fmla="*/ 3 h 13"/>
                <a:gd name="T32" fmla="*/ 6 w 10"/>
                <a:gd name="T33" fmla="*/ 4 h 13"/>
                <a:gd name="T34" fmla="*/ 5 w 10"/>
                <a:gd name="T35" fmla="*/ 5 h 13"/>
                <a:gd name="T36" fmla="*/ 5 w 10"/>
                <a:gd name="T37" fmla="*/ 11 h 13"/>
                <a:gd name="T38" fmla="*/ 6 w 10"/>
                <a:gd name="T39" fmla="*/ 12 h 13"/>
                <a:gd name="T40" fmla="*/ 8 w 10"/>
                <a:gd name="T41" fmla="*/ 12 h 13"/>
                <a:gd name="T42" fmla="*/ 8 w 10"/>
                <a:gd name="T43" fmla="*/ 12 h 13"/>
                <a:gd name="T44" fmla="*/ 8 w 10"/>
                <a:gd name="T45" fmla="*/ 13 h 13"/>
                <a:gd name="T46" fmla="*/ 8 w 10"/>
                <a:gd name="T47" fmla="*/ 13 h 13"/>
                <a:gd name="T48" fmla="*/ 4 w 10"/>
                <a:gd name="T49" fmla="*/ 13 h 13"/>
                <a:gd name="T50" fmla="*/ 1 w 10"/>
                <a:gd name="T51" fmla="*/ 13 h 13"/>
                <a:gd name="T52" fmla="*/ 0 w 10"/>
                <a:gd name="T53" fmla="*/ 13 h 13"/>
                <a:gd name="T54" fmla="*/ 0 w 10"/>
                <a:gd name="T55" fmla="*/ 12 h 13"/>
                <a:gd name="T56" fmla="*/ 1 w 10"/>
                <a:gd name="T57" fmla="*/ 12 h 13"/>
                <a:gd name="T58" fmla="*/ 2 w 10"/>
                <a:gd name="T59" fmla="*/ 12 h 13"/>
                <a:gd name="T60" fmla="*/ 2 w 10"/>
                <a:gd name="T61" fmla="*/ 11 h 13"/>
                <a:gd name="T62" fmla="*/ 2 w 10"/>
                <a:gd name="T6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10" y="0"/>
                    <a:pt x="10" y="1"/>
                    <a:pt x="10" y="2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6" y="3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3"/>
                    <a:pt x="6" y="13"/>
                    <a:pt x="4" y="13"/>
                  </a:cubicBez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1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6" name="Freeform 50"/>
            <p:cNvSpPr>
              <a:spLocks noEditPoints="1"/>
            </p:cNvSpPr>
            <p:nvPr userDrawn="1"/>
          </p:nvSpPr>
          <p:spPr bwMode="auto">
            <a:xfrm>
              <a:off x="3493" y="1049"/>
              <a:ext cx="70" cy="78"/>
            </a:xfrm>
            <a:custGeom>
              <a:avLst/>
              <a:gdLst>
                <a:gd name="T0" fmla="*/ 7 w 12"/>
                <a:gd name="T1" fmla="*/ 11 h 13"/>
                <a:gd name="T2" fmla="*/ 4 w 12"/>
                <a:gd name="T3" fmla="*/ 13 h 13"/>
                <a:gd name="T4" fmla="*/ 3 w 12"/>
                <a:gd name="T5" fmla="*/ 13 h 13"/>
                <a:gd name="T6" fmla="*/ 1 w 12"/>
                <a:gd name="T7" fmla="*/ 11 h 13"/>
                <a:gd name="T8" fmla="*/ 3 w 12"/>
                <a:gd name="T9" fmla="*/ 7 h 13"/>
                <a:gd name="T10" fmla="*/ 7 w 12"/>
                <a:gd name="T11" fmla="*/ 5 h 13"/>
                <a:gd name="T12" fmla="*/ 7 w 12"/>
                <a:gd name="T13" fmla="*/ 4 h 13"/>
                <a:gd name="T14" fmla="*/ 6 w 12"/>
                <a:gd name="T15" fmla="*/ 2 h 13"/>
                <a:gd name="T16" fmla="*/ 5 w 12"/>
                <a:gd name="T17" fmla="*/ 2 h 13"/>
                <a:gd name="T18" fmla="*/ 3 w 12"/>
                <a:gd name="T19" fmla="*/ 2 h 13"/>
                <a:gd name="T20" fmla="*/ 3 w 12"/>
                <a:gd name="T21" fmla="*/ 4 h 13"/>
                <a:gd name="T22" fmla="*/ 1 w 12"/>
                <a:gd name="T23" fmla="*/ 5 h 13"/>
                <a:gd name="T24" fmla="*/ 0 w 12"/>
                <a:gd name="T25" fmla="*/ 4 h 13"/>
                <a:gd name="T26" fmla="*/ 2 w 12"/>
                <a:gd name="T27" fmla="*/ 2 h 13"/>
                <a:gd name="T28" fmla="*/ 6 w 12"/>
                <a:gd name="T29" fmla="*/ 0 h 13"/>
                <a:gd name="T30" fmla="*/ 9 w 12"/>
                <a:gd name="T31" fmla="*/ 1 h 13"/>
                <a:gd name="T32" fmla="*/ 10 w 12"/>
                <a:gd name="T33" fmla="*/ 3 h 13"/>
                <a:gd name="T34" fmla="*/ 10 w 12"/>
                <a:gd name="T35" fmla="*/ 8 h 13"/>
                <a:gd name="T36" fmla="*/ 10 w 12"/>
                <a:gd name="T37" fmla="*/ 9 h 13"/>
                <a:gd name="T38" fmla="*/ 10 w 12"/>
                <a:gd name="T39" fmla="*/ 11 h 13"/>
                <a:gd name="T40" fmla="*/ 11 w 12"/>
                <a:gd name="T41" fmla="*/ 11 h 13"/>
                <a:gd name="T42" fmla="*/ 12 w 12"/>
                <a:gd name="T43" fmla="*/ 11 h 13"/>
                <a:gd name="T44" fmla="*/ 12 w 12"/>
                <a:gd name="T45" fmla="*/ 11 h 13"/>
                <a:gd name="T46" fmla="*/ 12 w 12"/>
                <a:gd name="T47" fmla="*/ 11 h 13"/>
                <a:gd name="T48" fmla="*/ 9 w 12"/>
                <a:gd name="T49" fmla="*/ 13 h 13"/>
                <a:gd name="T50" fmla="*/ 7 w 12"/>
                <a:gd name="T51" fmla="*/ 11 h 13"/>
                <a:gd name="T52" fmla="*/ 7 w 12"/>
                <a:gd name="T53" fmla="*/ 6 h 13"/>
                <a:gd name="T54" fmla="*/ 4 w 12"/>
                <a:gd name="T55" fmla="*/ 10 h 13"/>
                <a:gd name="T56" fmla="*/ 5 w 12"/>
                <a:gd name="T57" fmla="*/ 12 h 13"/>
                <a:gd name="T58" fmla="*/ 7 w 12"/>
                <a:gd name="T59" fmla="*/ 10 h 13"/>
                <a:gd name="T60" fmla="*/ 7 w 12"/>
                <a:gd name="T6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3">
                  <a:moveTo>
                    <a:pt x="7" y="11"/>
                  </a:move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1" y="9"/>
                    <a:pt x="1" y="8"/>
                    <a:pt x="3" y="7"/>
                  </a:cubicBezTo>
                  <a:cubicBezTo>
                    <a:pt x="5" y="6"/>
                    <a:pt x="6" y="6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8" y="0"/>
                    <a:pt x="8" y="1"/>
                    <a:pt x="9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1" y="13"/>
                    <a:pt x="9" y="13"/>
                  </a:cubicBezTo>
                  <a:cubicBezTo>
                    <a:pt x="8" y="13"/>
                    <a:pt x="7" y="13"/>
                    <a:pt x="7" y="11"/>
                  </a:cubicBezTo>
                  <a:close/>
                  <a:moveTo>
                    <a:pt x="7" y="6"/>
                  </a:moveTo>
                  <a:cubicBezTo>
                    <a:pt x="5" y="7"/>
                    <a:pt x="4" y="8"/>
                    <a:pt x="4" y="10"/>
                  </a:cubicBezTo>
                  <a:cubicBezTo>
                    <a:pt x="4" y="11"/>
                    <a:pt x="4" y="12"/>
                    <a:pt x="5" y="12"/>
                  </a:cubicBezTo>
                  <a:cubicBezTo>
                    <a:pt x="6" y="12"/>
                    <a:pt x="7" y="11"/>
                    <a:pt x="7" y="10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7" name="Freeform 51"/>
            <p:cNvSpPr>
              <a:spLocks noEditPoints="1"/>
            </p:cNvSpPr>
            <p:nvPr userDrawn="1"/>
          </p:nvSpPr>
          <p:spPr bwMode="auto">
            <a:xfrm>
              <a:off x="3569" y="1001"/>
              <a:ext cx="82" cy="126"/>
            </a:xfrm>
            <a:custGeom>
              <a:avLst/>
              <a:gdLst>
                <a:gd name="T0" fmla="*/ 12 w 14"/>
                <a:gd name="T1" fmla="*/ 16 h 21"/>
                <a:gd name="T2" fmla="*/ 12 w 14"/>
                <a:gd name="T3" fmla="*/ 19 h 21"/>
                <a:gd name="T4" fmla="*/ 13 w 14"/>
                <a:gd name="T5" fmla="*/ 19 h 21"/>
                <a:gd name="T6" fmla="*/ 14 w 14"/>
                <a:gd name="T7" fmla="*/ 19 h 21"/>
                <a:gd name="T8" fmla="*/ 14 w 14"/>
                <a:gd name="T9" fmla="*/ 20 h 21"/>
                <a:gd name="T10" fmla="*/ 14 w 14"/>
                <a:gd name="T11" fmla="*/ 20 h 21"/>
                <a:gd name="T12" fmla="*/ 10 w 14"/>
                <a:gd name="T13" fmla="*/ 21 h 21"/>
                <a:gd name="T14" fmla="*/ 9 w 14"/>
                <a:gd name="T15" fmla="*/ 21 h 21"/>
                <a:gd name="T16" fmla="*/ 9 w 14"/>
                <a:gd name="T17" fmla="*/ 19 h 21"/>
                <a:gd name="T18" fmla="*/ 5 w 14"/>
                <a:gd name="T19" fmla="*/ 21 h 21"/>
                <a:gd name="T20" fmla="*/ 2 w 14"/>
                <a:gd name="T21" fmla="*/ 20 h 21"/>
                <a:gd name="T22" fmla="*/ 0 w 14"/>
                <a:gd name="T23" fmla="*/ 16 h 21"/>
                <a:gd name="T24" fmla="*/ 2 w 14"/>
                <a:gd name="T25" fmla="*/ 10 h 21"/>
                <a:gd name="T26" fmla="*/ 6 w 14"/>
                <a:gd name="T27" fmla="*/ 8 h 21"/>
                <a:gd name="T28" fmla="*/ 9 w 14"/>
                <a:gd name="T29" fmla="*/ 9 h 21"/>
                <a:gd name="T30" fmla="*/ 9 w 14"/>
                <a:gd name="T31" fmla="*/ 3 h 21"/>
                <a:gd name="T32" fmla="*/ 7 w 14"/>
                <a:gd name="T33" fmla="*/ 2 h 21"/>
                <a:gd name="T34" fmla="*/ 7 w 14"/>
                <a:gd name="T35" fmla="*/ 1 h 21"/>
                <a:gd name="T36" fmla="*/ 7 w 14"/>
                <a:gd name="T37" fmla="*/ 1 h 21"/>
                <a:gd name="T38" fmla="*/ 7 w 14"/>
                <a:gd name="T39" fmla="*/ 1 h 21"/>
                <a:gd name="T40" fmla="*/ 11 w 14"/>
                <a:gd name="T41" fmla="*/ 0 h 21"/>
                <a:gd name="T42" fmla="*/ 12 w 14"/>
                <a:gd name="T43" fmla="*/ 0 h 21"/>
                <a:gd name="T44" fmla="*/ 12 w 14"/>
                <a:gd name="T45" fmla="*/ 1 h 21"/>
                <a:gd name="T46" fmla="*/ 12 w 14"/>
                <a:gd name="T47" fmla="*/ 10 h 21"/>
                <a:gd name="T48" fmla="*/ 12 w 14"/>
                <a:gd name="T49" fmla="*/ 16 h 21"/>
                <a:gd name="T50" fmla="*/ 9 w 14"/>
                <a:gd name="T51" fmla="*/ 12 h 21"/>
                <a:gd name="T52" fmla="*/ 8 w 14"/>
                <a:gd name="T53" fmla="*/ 11 h 21"/>
                <a:gd name="T54" fmla="*/ 6 w 14"/>
                <a:gd name="T55" fmla="*/ 10 h 21"/>
                <a:gd name="T56" fmla="*/ 4 w 14"/>
                <a:gd name="T57" fmla="*/ 10 h 21"/>
                <a:gd name="T58" fmla="*/ 3 w 14"/>
                <a:gd name="T59" fmla="*/ 14 h 21"/>
                <a:gd name="T60" fmla="*/ 6 w 14"/>
                <a:gd name="T61" fmla="*/ 20 h 21"/>
                <a:gd name="T62" fmla="*/ 8 w 14"/>
                <a:gd name="T63" fmla="*/ 19 h 21"/>
                <a:gd name="T64" fmla="*/ 9 w 14"/>
                <a:gd name="T65" fmla="*/ 17 h 21"/>
                <a:gd name="T66" fmla="*/ 9 w 14"/>
                <a:gd name="T6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1">
                  <a:moveTo>
                    <a:pt x="12" y="16"/>
                  </a:moveTo>
                  <a:cubicBezTo>
                    <a:pt x="12" y="17"/>
                    <a:pt x="12" y="18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6" y="21"/>
                    <a:pt x="5" y="21"/>
                  </a:cubicBezTo>
                  <a:cubicBezTo>
                    <a:pt x="4" y="21"/>
                    <a:pt x="3" y="21"/>
                    <a:pt x="2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0" y="14"/>
                    <a:pt x="0" y="12"/>
                    <a:pt x="2" y="10"/>
                  </a:cubicBezTo>
                  <a:cubicBezTo>
                    <a:pt x="3" y="9"/>
                    <a:pt x="4" y="8"/>
                    <a:pt x="6" y="8"/>
                  </a:cubicBezTo>
                  <a:cubicBezTo>
                    <a:pt x="7" y="8"/>
                    <a:pt x="8" y="9"/>
                    <a:pt x="9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2"/>
                    <a:pt x="12" y="6"/>
                    <a:pt x="12" y="10"/>
                  </a:cubicBezTo>
                  <a:lnTo>
                    <a:pt x="12" y="16"/>
                  </a:lnTo>
                  <a:close/>
                  <a:moveTo>
                    <a:pt x="9" y="12"/>
                  </a:moveTo>
                  <a:cubicBezTo>
                    <a:pt x="9" y="12"/>
                    <a:pt x="9" y="11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3" y="17"/>
                    <a:pt x="5" y="20"/>
                    <a:pt x="6" y="20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lnTo>
                    <a:pt x="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58" name="Freeform 52"/>
            <p:cNvSpPr>
              <a:spLocks noEditPoints="1"/>
            </p:cNvSpPr>
            <p:nvPr userDrawn="1"/>
          </p:nvSpPr>
          <p:spPr bwMode="auto">
            <a:xfrm>
              <a:off x="3657" y="1049"/>
              <a:ext cx="65" cy="78"/>
            </a:xfrm>
            <a:custGeom>
              <a:avLst/>
              <a:gdLst>
                <a:gd name="T0" fmla="*/ 3 w 11"/>
                <a:gd name="T1" fmla="*/ 6 h 13"/>
                <a:gd name="T2" fmla="*/ 7 w 11"/>
                <a:gd name="T3" fmla="*/ 11 h 13"/>
                <a:gd name="T4" fmla="*/ 10 w 11"/>
                <a:gd name="T5" fmla="*/ 9 h 13"/>
                <a:gd name="T6" fmla="*/ 10 w 11"/>
                <a:gd name="T7" fmla="*/ 9 h 13"/>
                <a:gd name="T8" fmla="*/ 11 w 11"/>
                <a:gd name="T9" fmla="*/ 10 h 13"/>
                <a:gd name="T10" fmla="*/ 11 w 11"/>
                <a:gd name="T11" fmla="*/ 10 h 13"/>
                <a:gd name="T12" fmla="*/ 6 w 11"/>
                <a:gd name="T13" fmla="*/ 13 h 13"/>
                <a:gd name="T14" fmla="*/ 2 w 11"/>
                <a:gd name="T15" fmla="*/ 12 h 13"/>
                <a:gd name="T16" fmla="*/ 0 w 11"/>
                <a:gd name="T17" fmla="*/ 7 h 13"/>
                <a:gd name="T18" fmla="*/ 1 w 11"/>
                <a:gd name="T19" fmla="*/ 3 h 13"/>
                <a:gd name="T20" fmla="*/ 6 w 11"/>
                <a:gd name="T21" fmla="*/ 0 h 13"/>
                <a:gd name="T22" fmla="*/ 11 w 11"/>
                <a:gd name="T23" fmla="*/ 5 h 13"/>
                <a:gd name="T24" fmla="*/ 10 w 11"/>
                <a:gd name="T25" fmla="*/ 6 h 13"/>
                <a:gd name="T26" fmla="*/ 3 w 11"/>
                <a:gd name="T27" fmla="*/ 6 h 13"/>
                <a:gd name="T28" fmla="*/ 6 w 11"/>
                <a:gd name="T29" fmla="*/ 5 h 13"/>
                <a:gd name="T30" fmla="*/ 7 w 11"/>
                <a:gd name="T31" fmla="*/ 4 h 13"/>
                <a:gd name="T32" fmla="*/ 6 w 11"/>
                <a:gd name="T33" fmla="*/ 2 h 13"/>
                <a:gd name="T34" fmla="*/ 3 w 11"/>
                <a:gd name="T35" fmla="*/ 5 h 13"/>
                <a:gd name="T36" fmla="*/ 6 w 11"/>
                <a:gd name="T3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13">
                  <a:moveTo>
                    <a:pt x="3" y="6"/>
                  </a:moveTo>
                  <a:cubicBezTo>
                    <a:pt x="3" y="9"/>
                    <a:pt x="5" y="11"/>
                    <a:pt x="7" y="11"/>
                  </a:cubicBezTo>
                  <a:cubicBezTo>
                    <a:pt x="8" y="11"/>
                    <a:pt x="10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9" y="13"/>
                    <a:pt x="6" y="13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10" y="0"/>
                    <a:pt x="11" y="4"/>
                    <a:pt x="11" y="5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6" y="5"/>
                  </a:moveTo>
                  <a:cubicBezTo>
                    <a:pt x="7" y="5"/>
                    <a:pt x="7" y="4"/>
                    <a:pt x="7" y="4"/>
                  </a:cubicBezTo>
                  <a:cubicBezTo>
                    <a:pt x="7" y="3"/>
                    <a:pt x="7" y="2"/>
                    <a:pt x="6" y="2"/>
                  </a:cubicBezTo>
                  <a:cubicBezTo>
                    <a:pt x="4" y="2"/>
                    <a:pt x="3" y="3"/>
                    <a:pt x="3" y="5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2263"/>
              <a:endParaRPr lang="en-US" dirty="0">
                <a:solidFill>
                  <a:srgbClr val="000000"/>
                </a:solidFill>
                <a:latin typeface="Arial"/>
                <a:ea typeface="ＭＳ Ｐゴシック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82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_Title and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None/>
              <a:defRPr sz="280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1pPr>
            <a:lvl2pPr marL="348435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2pPr>
            <a:lvl3pPr marL="630351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3pPr>
            <a:lvl4pPr marL="863166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4pPr>
            <a:lvl5pPr marL="1078560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0252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_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1pPr>
            <a:lvl2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2pPr>
            <a:lvl3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3pPr>
            <a:lvl4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4pPr>
            <a:lvl5pPr>
              <a:buClr>
                <a:schemeClr val="accent1"/>
              </a:buClr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541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hite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858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294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_Title and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2" y="6358554"/>
            <a:ext cx="2126065" cy="426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>
                <a:schemeClr val="accent1"/>
              </a:buClr>
              <a:buNone/>
              <a:defRPr sz="28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 marL="348435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2pPr>
            <a:lvl3pPr marL="630351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3pPr>
            <a:lvl4pPr marL="863166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4pPr>
            <a:lvl5pPr marL="1078560" indent="0">
              <a:buClr>
                <a:schemeClr val="accent1"/>
              </a:buClr>
              <a:buNone/>
              <a:defRPr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Isosceles Triangle 1"/>
          <p:cNvSpPr/>
          <p:nvPr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6007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_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1" dirty="0"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  <a:lvl2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2pPr>
            <a:lvl3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3pPr>
            <a:lvl4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4pPr>
            <a:lvl5pPr>
              <a:buClr>
                <a:schemeClr val="bg1"/>
              </a:buClr>
              <a:defRPr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2" y="6358554"/>
            <a:ext cx="2126065" cy="426920"/>
          </a:xfrm>
          <a:prstGeom prst="rect">
            <a:avLst/>
          </a:prstGeom>
        </p:spPr>
      </p:pic>
      <p:sp>
        <p:nvSpPr>
          <p:cNvPr id="8" name="Isosceles Triangle 1"/>
          <p:cNvSpPr/>
          <p:nvPr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80929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ue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b="1" dirty="0">
                <a:gradFill>
                  <a:gsLst>
                    <a:gs pos="0">
                      <a:schemeClr val="accent2"/>
                    </a:gs>
                    <a:gs pos="100000">
                      <a:schemeClr val="accent2"/>
                    </a:gs>
                  </a:gsLst>
                  <a:lin ang="5400000" scaled="0"/>
                </a:gra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2" y="6358554"/>
            <a:ext cx="2126065" cy="426920"/>
          </a:xfrm>
          <a:prstGeom prst="rect">
            <a:avLst/>
          </a:prstGeom>
        </p:spPr>
      </p:pic>
      <p:sp>
        <p:nvSpPr>
          <p:cNvPr id="7" name="Isosceles Triangle 1"/>
          <p:cNvSpPr/>
          <p:nvPr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4378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2" y="6358554"/>
            <a:ext cx="2126065" cy="426920"/>
          </a:xfrm>
          <a:prstGeom prst="rect">
            <a:avLst/>
          </a:prstGeom>
        </p:spPr>
      </p:pic>
      <p:sp>
        <p:nvSpPr>
          <p:cNvPr id="6" name="Isosceles Triangle 1"/>
          <p:cNvSpPr/>
          <p:nvPr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9659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088"/>
            <a:ext cx="9144000" cy="6896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0" y="-38088"/>
            <a:ext cx="9144000" cy="6896100"/>
          </a:xfrm>
          <a:prstGeom prst="rect">
            <a:avLst/>
          </a:prstGeom>
          <a:solidFill>
            <a:schemeClr val="bg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0" y="-38088"/>
            <a:ext cx="5771408" cy="68961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1" y="842946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1" y="6022552"/>
            <a:ext cx="2204966" cy="442764"/>
          </a:xfrm>
          <a:prstGeom prst="rect">
            <a:avLst/>
          </a:prstGeom>
        </p:spPr>
      </p:pic>
      <p:sp>
        <p:nvSpPr>
          <p:cNvPr id="7" name="Isosceles Triangle 4"/>
          <p:cNvSpPr/>
          <p:nvPr/>
        </p:nvSpPr>
        <p:spPr bwMode="auto">
          <a:xfrm rot="19755816">
            <a:off x="-336104" y="646078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3940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088"/>
            <a:ext cx="9144000" cy="68961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-190678" y="-416451"/>
            <a:ext cx="9571161" cy="7652845"/>
          </a:xfrm>
          <a:prstGeom prst="rect">
            <a:avLst/>
          </a:prstGeom>
          <a:solidFill>
            <a:schemeClr val="bg1">
              <a:alpha val="3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-38088"/>
            <a:ext cx="5771408" cy="68961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1" y="6022552"/>
            <a:ext cx="2204966" cy="442764"/>
          </a:xfrm>
          <a:prstGeom prst="rect">
            <a:avLst/>
          </a:prstGeom>
        </p:spPr>
      </p:pic>
      <p:sp>
        <p:nvSpPr>
          <p:cNvPr id="9" name="Isosceles Triangle 4"/>
          <p:cNvSpPr/>
          <p:nvPr/>
        </p:nvSpPr>
        <p:spPr bwMode="auto">
          <a:xfrm rot="19755816">
            <a:off x="-336104" y="646078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1" y="842946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81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4" y="0"/>
            <a:ext cx="9133367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0" y="-38088"/>
            <a:ext cx="9144000" cy="6896100"/>
          </a:xfrm>
          <a:prstGeom prst="rect">
            <a:avLst/>
          </a:prstGeom>
          <a:solidFill>
            <a:schemeClr val="bg1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-38088"/>
            <a:ext cx="5771408" cy="6896100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1" y="6022552"/>
            <a:ext cx="2204966" cy="442764"/>
          </a:xfrm>
          <a:prstGeom prst="rect">
            <a:avLst/>
          </a:prstGeom>
        </p:spPr>
      </p:pic>
      <p:sp>
        <p:nvSpPr>
          <p:cNvPr id="11" name="Isosceles Triangle 4"/>
          <p:cNvSpPr/>
          <p:nvPr/>
        </p:nvSpPr>
        <p:spPr bwMode="auto">
          <a:xfrm rot="19755816">
            <a:off x="-336104" y="646078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1" y="842946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6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56" b="198"/>
          <a:stretch/>
        </p:blipFill>
        <p:spPr>
          <a:xfrm flipH="1">
            <a:off x="-2" y="1"/>
            <a:ext cx="9167752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-38088"/>
            <a:ext cx="9250326" cy="6896100"/>
          </a:xfrm>
          <a:prstGeom prst="rect">
            <a:avLst/>
          </a:prstGeom>
          <a:solidFill>
            <a:schemeClr val="bg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0" y="22"/>
            <a:ext cx="5771408" cy="6858001"/>
          </a:xfrm>
          <a:prstGeom prst="rect">
            <a:avLst/>
          </a:prstGeom>
          <a:solidFill>
            <a:schemeClr val="accent2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1" y="6022552"/>
            <a:ext cx="2204966" cy="442764"/>
          </a:xfrm>
          <a:prstGeom prst="rect">
            <a:avLst/>
          </a:prstGeom>
        </p:spPr>
      </p:pic>
      <p:sp>
        <p:nvSpPr>
          <p:cNvPr id="20" name="Isosceles Triangle 4"/>
          <p:cNvSpPr/>
          <p:nvPr/>
        </p:nvSpPr>
        <p:spPr bwMode="auto">
          <a:xfrm rot="19755816">
            <a:off x="-336104" y="646078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21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1" y="842946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08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-153871" y="-66028"/>
            <a:ext cx="9499773" cy="7096219"/>
          </a:xfrm>
          <a:prstGeom prst="rect">
            <a:avLst/>
          </a:prstGeom>
          <a:solidFill>
            <a:schemeClr val="bg1">
              <a:alpha val="4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0"/>
            <a:ext cx="5771408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1" y="6022552"/>
            <a:ext cx="2204966" cy="442764"/>
          </a:xfrm>
          <a:prstGeom prst="rect">
            <a:avLst/>
          </a:prstGeom>
        </p:spPr>
      </p:pic>
      <p:sp>
        <p:nvSpPr>
          <p:cNvPr id="12" name="Isosceles Triangle 4"/>
          <p:cNvSpPr/>
          <p:nvPr/>
        </p:nvSpPr>
        <p:spPr bwMode="auto">
          <a:xfrm rot="19755816">
            <a:off x="-336104" y="646078"/>
            <a:ext cx="636586" cy="86724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902" h="4370227">
                <a:moveTo>
                  <a:pt x="0" y="4370227"/>
                </a:moveTo>
                <a:lnTo>
                  <a:pt x="2636871" y="0"/>
                </a:lnTo>
                <a:lnTo>
                  <a:pt x="3207901" y="3408064"/>
                </a:lnTo>
                <a:lnTo>
                  <a:pt x="0" y="4370227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8001" y="842946"/>
            <a:ext cx="5094026" cy="2520049"/>
          </a:xfrm>
        </p:spPr>
        <p:txBody>
          <a:bodyPr anchor="t" anchorCtr="0"/>
          <a:lstStyle>
            <a:lvl1pPr>
              <a:lnSpc>
                <a:spcPct val="90000"/>
              </a:lnSpc>
              <a:defRPr sz="5400"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7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5876" cy="68756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0" y="-156389"/>
            <a:ext cx="9250326" cy="7301489"/>
          </a:xfrm>
          <a:prstGeom prst="rect">
            <a:avLst/>
          </a:prstGeom>
          <a:solidFill>
            <a:schemeClr val="bg1">
              <a:alpha val="4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Isosceles Triangle 4"/>
          <p:cNvSpPr/>
          <p:nvPr/>
        </p:nvSpPr>
        <p:spPr bwMode="auto">
          <a:xfrm rot="19755816">
            <a:off x="-675300" y="2164100"/>
            <a:ext cx="1589387" cy="2118291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16303" y="2075554"/>
            <a:ext cx="8027719" cy="2434442"/>
          </a:xfrm>
          <a:prstGeom prst="rect">
            <a:avLst/>
          </a:prstGeom>
          <a:solidFill>
            <a:schemeClr val="accent2">
              <a:alpha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1525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5814" y="0"/>
            <a:ext cx="2280219" cy="68756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64" y="705718"/>
            <a:ext cx="5594311" cy="1168960"/>
          </a:xfrm>
          <a:prstGeom prst="rect">
            <a:avLst/>
          </a:prstGeom>
        </p:spPr>
      </p:pic>
      <p:sp>
        <p:nvSpPr>
          <p:cNvPr id="10" name="Isosceles Triangle 4"/>
          <p:cNvSpPr/>
          <p:nvPr/>
        </p:nvSpPr>
        <p:spPr bwMode="auto">
          <a:xfrm rot="19755816">
            <a:off x="-504630" y="187687"/>
            <a:ext cx="1158874" cy="1544515"/>
          </a:xfrm>
          <a:custGeom>
            <a:avLst/>
            <a:gdLst>
              <a:gd name="connsiteX0" fmla="*/ 0 w 6933062"/>
              <a:gd name="connsiteY0" fmla="*/ 5145206 h 5145206"/>
              <a:gd name="connsiteX1" fmla="*/ 3466531 w 6933062"/>
              <a:gd name="connsiteY1" fmla="*/ 0 h 5145206"/>
              <a:gd name="connsiteX2" fmla="*/ 6933062 w 6933062"/>
              <a:gd name="connsiteY2" fmla="*/ 5145206 h 5145206"/>
              <a:gd name="connsiteX3" fmla="*/ 0 w 6933062"/>
              <a:gd name="connsiteY3" fmla="*/ 5145206 h 5145206"/>
              <a:gd name="connsiteX0" fmla="*/ 0 w 6118327"/>
              <a:gd name="connsiteY0" fmla="*/ 4317717 h 5145206"/>
              <a:gd name="connsiteX1" fmla="*/ 2651796 w 6118327"/>
              <a:gd name="connsiteY1" fmla="*/ 0 h 5145206"/>
              <a:gd name="connsiteX2" fmla="*/ 6118327 w 6118327"/>
              <a:gd name="connsiteY2" fmla="*/ 5145206 h 5145206"/>
              <a:gd name="connsiteX3" fmla="*/ 0 w 6118327"/>
              <a:gd name="connsiteY3" fmla="*/ 4317717 h 5145206"/>
              <a:gd name="connsiteX0" fmla="*/ 0 w 2651796"/>
              <a:gd name="connsiteY0" fmla="*/ 4317717 h 4317717"/>
              <a:gd name="connsiteX1" fmla="*/ 2651796 w 2651796"/>
              <a:gd name="connsiteY1" fmla="*/ 0 h 4317717"/>
              <a:gd name="connsiteX2" fmla="*/ 2457007 w 2651796"/>
              <a:gd name="connsiteY2" fmla="*/ 3844808 h 4317717"/>
              <a:gd name="connsiteX3" fmla="*/ 0 w 2651796"/>
              <a:gd name="connsiteY3" fmla="*/ 4317717 h 4317717"/>
              <a:gd name="connsiteX0" fmla="*/ 0 w 3601191"/>
              <a:gd name="connsiteY0" fmla="*/ 4317717 h 4317717"/>
              <a:gd name="connsiteX1" fmla="*/ 2651796 w 3601191"/>
              <a:gd name="connsiteY1" fmla="*/ 0 h 4317717"/>
              <a:gd name="connsiteX2" fmla="*/ 3601191 w 3601191"/>
              <a:gd name="connsiteY2" fmla="*/ 3377706 h 4317717"/>
              <a:gd name="connsiteX3" fmla="*/ 0 w 3601191"/>
              <a:gd name="connsiteY3" fmla="*/ 4317717 h 4317717"/>
              <a:gd name="connsiteX0" fmla="*/ 0 w 3586266"/>
              <a:gd name="connsiteY0" fmla="*/ 4370227 h 4370227"/>
              <a:gd name="connsiteX1" fmla="*/ 2636871 w 3586266"/>
              <a:gd name="connsiteY1" fmla="*/ 0 h 4370227"/>
              <a:gd name="connsiteX2" fmla="*/ 3586266 w 3586266"/>
              <a:gd name="connsiteY2" fmla="*/ 3377706 h 4370227"/>
              <a:gd name="connsiteX3" fmla="*/ 0 w 3586266"/>
              <a:gd name="connsiteY3" fmla="*/ 4370227 h 4370227"/>
              <a:gd name="connsiteX0" fmla="*/ 0 w 3568522"/>
              <a:gd name="connsiteY0" fmla="*/ 4370227 h 4370227"/>
              <a:gd name="connsiteX1" fmla="*/ 2636871 w 3568522"/>
              <a:gd name="connsiteY1" fmla="*/ 0 h 4370227"/>
              <a:gd name="connsiteX2" fmla="*/ 3568522 w 3568522"/>
              <a:gd name="connsiteY2" fmla="*/ 3351697 h 4370227"/>
              <a:gd name="connsiteX3" fmla="*/ 0 w 3568522"/>
              <a:gd name="connsiteY3" fmla="*/ 4370227 h 4370227"/>
              <a:gd name="connsiteX0" fmla="*/ 0 w 3578099"/>
              <a:gd name="connsiteY0" fmla="*/ 4370227 h 4370227"/>
              <a:gd name="connsiteX1" fmla="*/ 2636871 w 3578099"/>
              <a:gd name="connsiteY1" fmla="*/ 0 h 4370227"/>
              <a:gd name="connsiteX2" fmla="*/ 3578099 w 3578099"/>
              <a:gd name="connsiteY2" fmla="*/ 3348974 h 4370227"/>
              <a:gd name="connsiteX3" fmla="*/ 0 w 3578099"/>
              <a:gd name="connsiteY3" fmla="*/ 4370227 h 4370227"/>
              <a:gd name="connsiteX0" fmla="*/ 0 w 3175565"/>
              <a:gd name="connsiteY0" fmla="*/ 4370227 h 4370227"/>
              <a:gd name="connsiteX1" fmla="*/ 2636871 w 3175565"/>
              <a:gd name="connsiteY1" fmla="*/ 0 h 4370227"/>
              <a:gd name="connsiteX2" fmla="*/ 3175565 w 3175565"/>
              <a:gd name="connsiteY2" fmla="*/ 3556366 h 4370227"/>
              <a:gd name="connsiteX3" fmla="*/ 0 w 3175565"/>
              <a:gd name="connsiteY3" fmla="*/ 4370227 h 4370227"/>
              <a:gd name="connsiteX0" fmla="*/ 0 w 3207902"/>
              <a:gd name="connsiteY0" fmla="*/ 4370227 h 4370227"/>
              <a:gd name="connsiteX1" fmla="*/ 2636871 w 3207902"/>
              <a:gd name="connsiteY1" fmla="*/ 0 h 4370227"/>
              <a:gd name="connsiteX2" fmla="*/ 3207901 w 3207902"/>
              <a:gd name="connsiteY2" fmla="*/ 3408064 h 4370227"/>
              <a:gd name="connsiteX3" fmla="*/ 0 w 3207902"/>
              <a:gd name="connsiteY3" fmla="*/ 4370227 h 4370227"/>
              <a:gd name="connsiteX0" fmla="*/ 0 w 3279048"/>
              <a:gd name="connsiteY0" fmla="*/ 4370227 h 4370227"/>
              <a:gd name="connsiteX1" fmla="*/ 2636871 w 3279048"/>
              <a:gd name="connsiteY1" fmla="*/ 0 h 4370227"/>
              <a:gd name="connsiteX2" fmla="*/ 3279048 w 3279048"/>
              <a:gd name="connsiteY2" fmla="*/ 3336353 h 4370227"/>
              <a:gd name="connsiteX3" fmla="*/ 0 w 3279048"/>
              <a:gd name="connsiteY3" fmla="*/ 4370227 h 43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048" h="4370227">
                <a:moveTo>
                  <a:pt x="0" y="4370227"/>
                </a:moveTo>
                <a:lnTo>
                  <a:pt x="2636871" y="0"/>
                </a:lnTo>
                <a:lnTo>
                  <a:pt x="3279048" y="3336353"/>
                </a:lnTo>
                <a:lnTo>
                  <a:pt x="0" y="4370227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875814" y="23"/>
            <a:ext cx="2268187" cy="6857999"/>
          </a:xfrm>
          <a:prstGeom prst="rect">
            <a:avLst/>
          </a:prstGeom>
          <a:solidFill>
            <a:schemeClr val="accent1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5413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1968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17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CB Bulle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7"/>
          <p:cNvSpPr>
            <a:spLocks noGrp="1"/>
          </p:cNvSpPr>
          <p:nvPr>
            <p:ph idx="1"/>
          </p:nvPr>
        </p:nvSpPr>
        <p:spPr bwMode="auto">
          <a:xfrm>
            <a:off x="684213" y="1814513"/>
            <a:ext cx="802481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8048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224118"/>
            <a:ext cx="4800600" cy="886968"/>
          </a:xfrm>
        </p:spPr>
        <p:txBody>
          <a:bodyPr lIns="45720"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2474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7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303523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column w/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8001000" cy="4800600"/>
          </a:xfrm>
        </p:spPr>
        <p:txBody>
          <a:bodyPr/>
          <a:lstStyle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 marL="914400" indent="0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4"/>
          </p:nvPr>
        </p:nvSpPr>
        <p:spPr>
          <a:xfrm>
            <a:off x="2590800" y="6401435"/>
            <a:ext cx="4419600" cy="365125"/>
          </a:xfrm>
          <a:prstGeom prst="rect">
            <a:avLst/>
          </a:prstGeom>
        </p:spPr>
        <p:txBody>
          <a:bodyPr/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3D6E5A2-EC83-451F-A719-9AC1370DD5CF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83648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760" y="348964"/>
            <a:ext cx="834793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760" y="1097280"/>
            <a:ext cx="834793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" name="Isosceles Triangle 1"/>
          <p:cNvSpPr/>
          <p:nvPr userDrawn="1"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fld id="{1AD6DFBC-381B-4235-A04A-ED710E7FDD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070" y="6356358"/>
            <a:ext cx="2112417" cy="4241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0" r:id="rId2"/>
    <p:sldLayoutId id="2147483678" r:id="rId3"/>
    <p:sldLayoutId id="2147483662" r:id="rId4"/>
    <p:sldLayoutId id="2147483671" r:id="rId5"/>
    <p:sldLayoutId id="2147483666" r:id="rId6"/>
    <p:sldLayoutId id="2147483667" r:id="rId7"/>
    <p:sldLayoutId id="2147483672" r:id="rId8"/>
    <p:sldLayoutId id="2147483673" r:id="rId9"/>
    <p:sldLayoutId id="2147483674" r:id="rId10"/>
    <p:sldLayoutId id="2147483675" r:id="rId11"/>
    <p:sldLayoutId id="2147483670" r:id="rId12"/>
    <p:sldLayoutId id="2147483676" r:id="rId13"/>
    <p:sldLayoutId id="2147483677" r:id="rId14"/>
    <p:sldLayoutId id="2147483669" r:id="rId15"/>
    <p:sldLayoutId id="2147483688" r:id="rId16"/>
    <p:sldLayoutId id="2147483681" r:id="rId17"/>
    <p:sldLayoutId id="2147483689" r:id="rId18"/>
    <p:sldLayoutId id="2147483692" r:id="rId19"/>
    <p:sldLayoutId id="2147483696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gradFill>
            <a:gsLst>
              <a:gs pos="93800">
                <a:schemeClr val="accent1"/>
              </a:gs>
              <a:gs pos="0">
                <a:schemeClr val="accent1"/>
              </a:gs>
            </a:gsLst>
            <a:lin ang="5400000" scaled="0"/>
          </a:gradFill>
          <a:latin typeface="Arial Narrow" panose="020B0606020202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1313" indent="-34131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0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31825" indent="-282575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0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2pPr>
      <a:lvl3pPr marL="865188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3pPr>
      <a:lvl4pPr marL="1081088" indent="-2159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16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4pPr>
      <a:lvl5pPr marL="1263650" indent="-1825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14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5pPr>
      <a:lvl6pPr marL="222885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6pPr>
      <a:lvl7pPr marL="268605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7pPr>
      <a:lvl8pPr marL="314325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8pPr>
      <a:lvl9pPr marL="360045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56" userDrawn="1">
          <p15:clr>
            <a:srgbClr val="F26B43"/>
          </p15:clr>
        </p15:guide>
        <p15:guide id="2" orient="horz" pos="4176" userDrawn="1">
          <p15:clr>
            <a:srgbClr val="F26B43"/>
          </p15:clr>
        </p15:guide>
        <p15:guide id="3" orient="horz" pos="4104" userDrawn="1">
          <p15:clr>
            <a:srgbClr val="F26B43"/>
          </p15:clr>
        </p15:guide>
        <p15:guide id="4" pos="2880" userDrawn="1">
          <p15:clr>
            <a:srgbClr val="F26B43"/>
          </p15:clr>
        </p15:guide>
        <p15:guide id="5" pos="2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760" y="348964"/>
            <a:ext cx="834793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91231" bIns="456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760" y="1097280"/>
            <a:ext cx="834793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31" tIns="45614" rIns="91231" bIns="456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8325135" y="6011146"/>
            <a:ext cx="839338" cy="860502"/>
          </a:xfrm>
          <a:custGeom>
            <a:avLst/>
            <a:gdLst>
              <a:gd name="connsiteX0" fmla="*/ 0 w 832513"/>
              <a:gd name="connsiteY0" fmla="*/ 601196 h 601196"/>
              <a:gd name="connsiteX1" fmla="*/ 416257 w 832513"/>
              <a:gd name="connsiteY1" fmla="*/ 0 h 601196"/>
              <a:gd name="connsiteX2" fmla="*/ 832513 w 832513"/>
              <a:gd name="connsiteY2" fmla="*/ 601196 h 601196"/>
              <a:gd name="connsiteX3" fmla="*/ 0 w 832513"/>
              <a:gd name="connsiteY3" fmla="*/ 601196 h 601196"/>
              <a:gd name="connsiteX0" fmla="*/ 0 w 839338"/>
              <a:gd name="connsiteY0" fmla="*/ 669434 h 669434"/>
              <a:gd name="connsiteX1" fmla="*/ 839338 w 839338"/>
              <a:gd name="connsiteY1" fmla="*/ 0 h 669434"/>
              <a:gd name="connsiteX2" fmla="*/ 832513 w 839338"/>
              <a:gd name="connsiteY2" fmla="*/ 669434 h 669434"/>
              <a:gd name="connsiteX3" fmla="*/ 0 w 839338"/>
              <a:gd name="connsiteY3" fmla="*/ 669434 h 669434"/>
              <a:gd name="connsiteX0" fmla="*/ 0 w 839338"/>
              <a:gd name="connsiteY0" fmla="*/ 860502 h 860502"/>
              <a:gd name="connsiteX1" fmla="*/ 839338 w 839338"/>
              <a:gd name="connsiteY1" fmla="*/ 0 h 860502"/>
              <a:gd name="connsiteX2" fmla="*/ 832513 w 839338"/>
              <a:gd name="connsiteY2" fmla="*/ 860502 h 860502"/>
              <a:gd name="connsiteX3" fmla="*/ 0 w 839338"/>
              <a:gd name="connsiteY3" fmla="*/ 860502 h 86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9338" h="860502">
                <a:moveTo>
                  <a:pt x="0" y="860502"/>
                </a:moveTo>
                <a:lnTo>
                  <a:pt x="839338" y="0"/>
                </a:lnTo>
                <a:lnTo>
                  <a:pt x="832513" y="860502"/>
                </a:lnTo>
                <a:lnTo>
                  <a:pt x="0" y="860502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defTabSz="912263"/>
            <a:endParaRPr lang="en-US" sz="20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86399" y="6414102"/>
            <a:ext cx="533400" cy="381000"/>
          </a:xfrm>
          <a:prstGeom prst="rect">
            <a:avLst/>
          </a:prstGeom>
        </p:spPr>
        <p:txBody>
          <a:bodyPr lIns="91231" tIns="45614" rIns="91231" bIns="45614"/>
          <a:lstStyle>
            <a:lvl1pPr>
              <a:defRPr sz="200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pPr defTabSz="912263"/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  <a:ea typeface="ＭＳ Ｐゴシック"/>
              </a:rPr>
              <a:pPr defTabSz="912263"/>
              <a:t>‹#›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rial"/>
              <a:ea typeface="ＭＳ Ｐゴシック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070" y="6356358"/>
            <a:ext cx="2112417" cy="42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3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gradFill>
            <a:gsLst>
              <a:gs pos="93800">
                <a:schemeClr val="accent1"/>
              </a:gs>
              <a:gs pos="0">
                <a:schemeClr val="accent1"/>
              </a:gs>
            </a:gsLst>
            <a:lin ang="5400000" scaled="0"/>
          </a:gradFill>
          <a:latin typeface="Arial Narrow" panose="020B0606020202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6129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2263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68401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4529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0514" indent="-340514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0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630351" indent="-281915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0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2pPr>
      <a:lvl3pPr marL="863166" indent="-232817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3pPr>
      <a:lvl4pPr marL="1078563" indent="-215394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16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4pPr>
      <a:lvl5pPr marL="1260698" indent="-182141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1400"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atin typeface="+mn-lt"/>
          <a:ea typeface="+mn-ea"/>
        </a:defRPr>
      </a:lvl5pPr>
      <a:lvl6pPr marL="2223642" indent="-228069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6pPr>
      <a:lvl7pPr marL="2679779" indent="-228069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7pPr>
      <a:lvl8pPr marL="3135908" indent="-228069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8pPr>
      <a:lvl9pPr marL="3592035" indent="-228069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85324"/>
        </a:buClr>
        <a:buSzPct val="75000"/>
        <a:buFont typeface="Wingdings" pitchFamily="84" charset="2"/>
        <a:buChar char="§"/>
        <a:defRPr sz="1400">
          <a:solidFill>
            <a:srgbClr val="32323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29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263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401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529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659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792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924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057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56" userDrawn="1">
          <p15:clr>
            <a:srgbClr val="F26B43"/>
          </p15:clr>
        </p15:guide>
        <p15:guide id="2" orient="horz" pos="4176" userDrawn="1">
          <p15:clr>
            <a:srgbClr val="F26B43"/>
          </p15:clr>
        </p15:guide>
        <p15:guide id="3" orient="horz" pos="4104" userDrawn="1">
          <p15:clr>
            <a:srgbClr val="F26B43"/>
          </p15:clr>
        </p15:guide>
        <p15:guide id="4" pos="2880" userDrawn="1">
          <p15:clr>
            <a:srgbClr val="F26B43"/>
          </p15:clr>
        </p15:guide>
        <p15:guide id="5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reate.or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347008" y="1712868"/>
            <a:ext cx="5510150" cy="2520049"/>
          </a:xfrm>
        </p:spPr>
        <p:txBody>
          <a:bodyPr/>
          <a:lstStyle/>
          <a:p>
            <a:pPr algn="ctr"/>
            <a:r>
              <a:rPr lang="en-US" sz="3200" dirty="0" smtClean="0">
                <a:latin typeface="+mj-lt"/>
              </a:rPr>
              <a:t>Managing and Protecting Key Company Assets:</a:t>
            </a:r>
            <a:br>
              <a:rPr lang="en-US" sz="3200" dirty="0" smtClean="0">
                <a:latin typeface="+mj-lt"/>
              </a:rPr>
            </a:br>
            <a:r>
              <a:rPr lang="en-US" sz="3200" dirty="0" smtClean="0">
                <a:latin typeface="+mj-lt"/>
              </a:rPr>
              <a:t>Trade Secrets </a:t>
            </a:r>
            <a:br>
              <a:rPr lang="en-US" sz="3200" dirty="0" smtClean="0">
                <a:latin typeface="+mj-lt"/>
              </a:rPr>
            </a:br>
            <a:r>
              <a:rPr lang="en-US" sz="3200" dirty="0" smtClean="0">
                <a:latin typeface="+mj-lt"/>
              </a:rPr>
              <a:t/>
            </a:r>
            <a:br>
              <a:rPr lang="en-US" sz="3200" dirty="0" smtClean="0">
                <a:latin typeface="+mj-lt"/>
              </a:rPr>
            </a:br>
            <a:r>
              <a:rPr lang="en-US" sz="3200" dirty="0">
                <a:latin typeface="+mj-lt"/>
              </a:rPr>
              <a:t/>
            </a:r>
            <a:br>
              <a:rPr lang="en-US" sz="3200" dirty="0">
                <a:latin typeface="+mj-lt"/>
              </a:rPr>
            </a:br>
            <a:r>
              <a:rPr lang="en-US" sz="3200" dirty="0" smtClean="0">
                <a:latin typeface="+mj-lt"/>
              </a:rPr>
              <a:t/>
            </a:r>
            <a:br>
              <a:rPr lang="en-US" sz="32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Pamela Passman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President and CEO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Center for Responsible Enterprise </a:t>
            </a: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nd Trade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CREATe.org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j-lt"/>
              </a:rPr>
              <a:t/>
            </a:r>
            <a:br>
              <a:rPr lang="en-US" sz="24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j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j-lt"/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j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j-lt"/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j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0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0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0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0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0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0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4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  <a:t/>
            </a:r>
            <a:br>
              <a:rPr lang="en-US" sz="24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  <a:latin typeface="+mn-lt"/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</a:rPr>
            </a:br>
            <a:r>
              <a:rPr lang="en-US" sz="24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</a:rPr>
              <a:t/>
            </a:r>
            <a:br>
              <a:rPr lang="en-US" sz="2400" dirty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</a:rPr>
            </a:br>
            <a: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</a:rPr>
              <a:t/>
            </a:r>
            <a:br>
              <a:rPr lang="en-US" sz="2400" dirty="0" smtClean="0">
                <a:gradFill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</a:gradFill>
              </a:rPr>
            </a:br>
            <a:endParaRPr lang="en-US" sz="2400" dirty="0">
              <a:gradFill>
                <a:gsLst>
                  <a:gs pos="0">
                    <a:schemeClr val="bg1"/>
                  </a:gs>
                  <a:gs pos="81000">
                    <a:schemeClr val="bg1"/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907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48964"/>
            <a:ext cx="8347934" cy="609600"/>
          </a:xfrm>
        </p:spPr>
        <p:txBody>
          <a:bodyPr/>
          <a:lstStyle/>
          <a:p>
            <a:r>
              <a:rPr lang="en-US" sz="3200" dirty="0" smtClean="0"/>
              <a:t>Intellectual Property as Driver of Growth and Jobs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D6DFBC-381B-4235-A04A-ED710E7FDD2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760" y="1075158"/>
            <a:ext cx="84589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/>
                </a:solidFill>
              </a:rPr>
              <a:t>90% </a:t>
            </a:r>
            <a:r>
              <a:rPr lang="en-US" b="1" dirty="0">
                <a:solidFill>
                  <a:schemeClr val="tx2"/>
                </a:solidFill>
              </a:rPr>
              <a:t>of EU </a:t>
            </a:r>
            <a:r>
              <a:rPr lang="en-US" b="1" dirty="0" smtClean="0">
                <a:solidFill>
                  <a:schemeClr val="tx2"/>
                </a:solidFill>
              </a:rPr>
              <a:t>exports </a:t>
            </a:r>
            <a:r>
              <a:rPr lang="en-US" dirty="0">
                <a:solidFill>
                  <a:schemeClr val="tx2"/>
                </a:solidFill>
              </a:rPr>
              <a:t>consist of product </a:t>
            </a:r>
            <a:r>
              <a:rPr lang="en-US" dirty="0" smtClean="0">
                <a:solidFill>
                  <a:schemeClr val="tx2"/>
                </a:solidFill>
              </a:rPr>
              <a:t>and services of </a:t>
            </a:r>
            <a:r>
              <a:rPr lang="en-US" dirty="0">
                <a:solidFill>
                  <a:schemeClr val="tx2"/>
                </a:solidFill>
              </a:rPr>
              <a:t>IPR-intensive </a:t>
            </a:r>
            <a:r>
              <a:rPr lang="en-US" dirty="0" smtClean="0">
                <a:solidFill>
                  <a:schemeClr val="tx2"/>
                </a:solidFill>
              </a:rPr>
              <a:t>industries.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Among 269 senior risk managers, </a:t>
            </a:r>
            <a:r>
              <a:rPr lang="en-US" b="1" dirty="0">
                <a:solidFill>
                  <a:schemeClr val="tx2"/>
                </a:solidFill>
              </a:rPr>
              <a:t>53% said IP loss or theft had inflicted damage on their company’s financial performance </a:t>
            </a:r>
            <a:r>
              <a:rPr lang="en-US" dirty="0">
                <a:solidFill>
                  <a:schemeClr val="tx2"/>
                </a:solidFill>
              </a:rPr>
              <a:t>—14% cited IP loss as “major” damage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In </a:t>
            </a:r>
            <a:r>
              <a:rPr lang="en-US" dirty="0">
                <a:solidFill>
                  <a:schemeClr val="tx2"/>
                </a:solidFill>
              </a:rPr>
              <a:t>an EC-sponsored survey of 537 businesses in Europe (EC, </a:t>
            </a:r>
            <a:r>
              <a:rPr lang="en-US" dirty="0" smtClean="0">
                <a:solidFill>
                  <a:schemeClr val="tx2"/>
                </a:solidFill>
              </a:rPr>
              <a:t>2013), </a:t>
            </a:r>
            <a:r>
              <a:rPr lang="en-US" b="1" dirty="0" smtClean="0">
                <a:solidFill>
                  <a:schemeClr val="tx2"/>
                </a:solidFill>
              </a:rPr>
              <a:t>75</a:t>
            </a:r>
            <a:r>
              <a:rPr lang="en-US" b="1" dirty="0">
                <a:solidFill>
                  <a:schemeClr val="tx2"/>
                </a:solidFill>
              </a:rPr>
              <a:t>% </a:t>
            </a:r>
            <a:r>
              <a:rPr lang="en-US" b="1" dirty="0" smtClean="0">
                <a:solidFill>
                  <a:schemeClr val="tx2"/>
                </a:solidFill>
              </a:rPr>
              <a:t>of survey respondents ranked </a:t>
            </a:r>
            <a:r>
              <a:rPr lang="en-US" b="1" dirty="0">
                <a:solidFill>
                  <a:schemeClr val="tx2"/>
                </a:solidFill>
              </a:rPr>
              <a:t>trade secrets as “strategically important to their company’s growth, competitiveness and innovative performance.</a:t>
            </a:r>
            <a:r>
              <a:rPr lang="en-US" dirty="0">
                <a:solidFill>
                  <a:schemeClr val="tx2"/>
                </a:solidFill>
              </a:rPr>
              <a:t>” 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6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Rise of IP and Trade Secret Theft?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3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2" name="Donut 11"/>
          <p:cNvSpPr/>
          <p:nvPr/>
        </p:nvSpPr>
        <p:spPr bwMode="auto">
          <a:xfrm>
            <a:off x="2698174" y="1524022"/>
            <a:ext cx="4191000" cy="4048037"/>
          </a:xfrm>
          <a:prstGeom prst="donut">
            <a:avLst>
              <a:gd name="adj" fmla="val 6566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31" tIns="45614" rIns="91231" bIns="45614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bg1"/>
              </a:solidFill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0674" y="1371613"/>
            <a:ext cx="2286000" cy="1200115"/>
          </a:xfrm>
          <a:prstGeom prst="rect">
            <a:avLst/>
          </a:prstGeom>
          <a:solidFill>
            <a:schemeClr val="accent1"/>
          </a:solidFill>
        </p:spPr>
        <p:txBody>
          <a:bodyPr wrap="square" lIns="91231" tIns="45614" rIns="91231" bIns="45614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Globalized Marketplace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4273" y="3173656"/>
            <a:ext cx="2286000" cy="1200115"/>
          </a:xfrm>
          <a:prstGeom prst="rect">
            <a:avLst/>
          </a:prstGeom>
          <a:solidFill>
            <a:schemeClr val="accent2"/>
          </a:solidFill>
        </p:spPr>
        <p:txBody>
          <a:bodyPr wrap="square" lIns="91231" tIns="45614" rIns="91231" bIns="45614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Information Digitalization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4137" y="4724407"/>
            <a:ext cx="2286000" cy="1200115"/>
          </a:xfrm>
          <a:prstGeom prst="rect">
            <a:avLst/>
          </a:prstGeom>
          <a:solidFill>
            <a:schemeClr val="accent4"/>
          </a:solidFill>
        </p:spPr>
        <p:txBody>
          <a:bodyPr wrap="square" lIns="91231" tIns="45614" rIns="91231" bIns="45614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Mobile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Workforce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5791" y="3173656"/>
            <a:ext cx="2286000" cy="1200115"/>
          </a:xfrm>
          <a:prstGeom prst="rect">
            <a:avLst/>
          </a:prstGeom>
          <a:solidFill>
            <a:schemeClr val="accent3"/>
          </a:solidFill>
        </p:spPr>
        <p:txBody>
          <a:bodyPr wrap="square" lIns="91231" tIns="45614" rIns="91231" bIns="45614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Fragmented Value Chains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5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ine Callout 2 21"/>
          <p:cNvSpPr/>
          <p:nvPr/>
        </p:nvSpPr>
        <p:spPr bwMode="ltGray">
          <a:xfrm>
            <a:off x="6926744" y="1103086"/>
            <a:ext cx="2101142" cy="138099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968"/>
              <a:gd name="adj6" fmla="val -64016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6" name="Line Callout 2 25"/>
          <p:cNvSpPr/>
          <p:nvPr/>
        </p:nvSpPr>
        <p:spPr bwMode="ltGray">
          <a:xfrm>
            <a:off x="7112000" y="3137091"/>
            <a:ext cx="1727200" cy="1684150"/>
          </a:xfrm>
          <a:prstGeom prst="borderCallout2">
            <a:avLst>
              <a:gd name="adj1" fmla="val 53346"/>
              <a:gd name="adj2" fmla="val -5069"/>
              <a:gd name="adj3" fmla="val 54676"/>
              <a:gd name="adj4" fmla="val -12587"/>
              <a:gd name="adj5" fmla="val 94925"/>
              <a:gd name="adj6" fmla="val -53884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8" name="Line Callout 2 27"/>
          <p:cNvSpPr/>
          <p:nvPr/>
        </p:nvSpPr>
        <p:spPr bwMode="ltGray">
          <a:xfrm>
            <a:off x="3734323" y="5646533"/>
            <a:ext cx="1695002" cy="1211467"/>
          </a:xfrm>
          <a:prstGeom prst="borderCallout2">
            <a:avLst>
              <a:gd name="adj1" fmla="val 38281"/>
              <a:gd name="adj2" fmla="val -8388"/>
              <a:gd name="adj3" fmla="val 26178"/>
              <a:gd name="adj4" fmla="val -16967"/>
              <a:gd name="adj5" fmla="val -37684"/>
              <a:gd name="adj6" fmla="val -2686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096" name="Line Callout 2 4095"/>
          <p:cNvSpPr/>
          <p:nvPr/>
        </p:nvSpPr>
        <p:spPr bwMode="ltGray">
          <a:xfrm rot="10800000">
            <a:off x="423189" y="3796525"/>
            <a:ext cx="1355237" cy="1305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519"/>
              <a:gd name="adj6" fmla="val -59880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097" name="Line Callout 2 4096"/>
          <p:cNvSpPr/>
          <p:nvPr/>
        </p:nvSpPr>
        <p:spPr bwMode="ltGray">
          <a:xfrm rot="10800000">
            <a:off x="381000" y="1103086"/>
            <a:ext cx="1738086" cy="1857138"/>
          </a:xfrm>
          <a:prstGeom prst="borderCallout2">
            <a:avLst>
              <a:gd name="adj1" fmla="val 71896"/>
              <a:gd name="adj2" fmla="val -5071"/>
              <a:gd name="adj3" fmla="val 71896"/>
              <a:gd name="adj4" fmla="val -15852"/>
              <a:gd name="adj5" fmla="val 16126"/>
              <a:gd name="adj6" fmla="val -68230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Who is targeting your trade secrets and how?</a:t>
            </a:r>
            <a:endParaRPr lang="en-US" sz="3200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2467500" y="1325880"/>
            <a:ext cx="4243839" cy="4206240"/>
            <a:chOff x="-2362200" y="2358256"/>
            <a:chExt cx="3991997" cy="3959225"/>
          </a:xfrm>
        </p:grpSpPr>
        <p:sp>
          <p:nvSpPr>
            <p:cNvPr id="10" name="Freeform 4"/>
            <p:cNvSpPr>
              <a:spLocks/>
            </p:cNvSpPr>
            <p:nvPr/>
          </p:nvSpPr>
          <p:spPr bwMode="gray">
            <a:xfrm>
              <a:off x="-2119313" y="2358256"/>
              <a:ext cx="1690688" cy="1587500"/>
            </a:xfrm>
            <a:custGeom>
              <a:avLst/>
              <a:gdLst>
                <a:gd name="T0" fmla="*/ 2147483647 w 250"/>
                <a:gd name="T1" fmla="*/ 2147483647 h 235"/>
                <a:gd name="T2" fmla="*/ 2147483647 w 250"/>
                <a:gd name="T3" fmla="*/ 2147483647 h 235"/>
                <a:gd name="T4" fmla="*/ 2147483647 w 250"/>
                <a:gd name="T5" fmla="*/ 0 h 235"/>
                <a:gd name="T6" fmla="*/ 0 w 250"/>
                <a:gd name="T7" fmla="*/ 2147483647 h 235"/>
                <a:gd name="T8" fmla="*/ 2147483647 w 250"/>
                <a:gd name="T9" fmla="*/ 2147483647 h 235"/>
                <a:gd name="T10" fmla="*/ 2147483647 w 250"/>
                <a:gd name="T11" fmla="*/ 2147483647 h 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0"/>
                <a:gd name="T19" fmla="*/ 0 h 235"/>
                <a:gd name="T20" fmla="*/ 250 w 250"/>
                <a:gd name="T21" fmla="*/ 235 h 2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0" h="235">
                  <a:moveTo>
                    <a:pt x="228" y="184"/>
                  </a:moveTo>
                  <a:cubicBezTo>
                    <a:pt x="235" y="182"/>
                    <a:pt x="243" y="181"/>
                    <a:pt x="250" y="181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142" y="3"/>
                    <a:pt x="48" y="64"/>
                    <a:pt x="0" y="153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75" y="210"/>
                    <a:pt x="199" y="192"/>
                    <a:pt x="228" y="184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gray">
            <a:xfrm>
              <a:off x="-334963" y="2358256"/>
              <a:ext cx="1816100" cy="1697037"/>
            </a:xfrm>
            <a:custGeom>
              <a:avLst/>
              <a:gdLst>
                <a:gd name="T0" fmla="*/ 2147483647 w 269"/>
                <a:gd name="T1" fmla="*/ 2147483647 h 251"/>
                <a:gd name="T2" fmla="*/ 2147483647 w 269"/>
                <a:gd name="T3" fmla="*/ 2147483647 h 251"/>
                <a:gd name="T4" fmla="*/ 0 w 269"/>
                <a:gd name="T5" fmla="*/ 0 h 251"/>
                <a:gd name="T6" fmla="*/ 0 w 269"/>
                <a:gd name="T7" fmla="*/ 2147483647 h 251"/>
                <a:gd name="T8" fmla="*/ 2147483647 w 269"/>
                <a:gd name="T9" fmla="*/ 2147483647 h 251"/>
                <a:gd name="T10" fmla="*/ 2147483647 w 269"/>
                <a:gd name="T11" fmla="*/ 2147483647 h 2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9"/>
                <a:gd name="T19" fmla="*/ 0 h 251"/>
                <a:gd name="T20" fmla="*/ 269 w 269"/>
                <a:gd name="T21" fmla="*/ 251 h 2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9" h="251">
                  <a:moveTo>
                    <a:pt x="98" y="251"/>
                  </a:moveTo>
                  <a:cubicBezTo>
                    <a:pt x="269" y="196"/>
                    <a:pt x="269" y="196"/>
                    <a:pt x="269" y="196"/>
                  </a:cubicBezTo>
                  <a:cubicBezTo>
                    <a:pt x="230" y="84"/>
                    <a:pt x="125" y="3"/>
                    <a:pt x="0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7" y="182"/>
                    <a:pt x="34" y="187"/>
                    <a:pt x="49" y="196"/>
                  </a:cubicBezTo>
                  <a:cubicBezTo>
                    <a:pt x="72" y="208"/>
                    <a:pt x="88" y="228"/>
                    <a:pt x="98" y="251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gray">
            <a:xfrm>
              <a:off x="-1504950" y="4979218"/>
              <a:ext cx="2251075" cy="1338263"/>
            </a:xfrm>
            <a:custGeom>
              <a:avLst/>
              <a:gdLst>
                <a:gd name="T0" fmla="*/ 2147483647 w 333"/>
                <a:gd name="T1" fmla="*/ 137050308 h 198"/>
                <a:gd name="T2" fmla="*/ 2147483647 w 333"/>
                <a:gd name="T3" fmla="*/ 0 h 198"/>
                <a:gd name="T4" fmla="*/ 0 w 333"/>
                <a:gd name="T5" fmla="*/ 2147483647 h 198"/>
                <a:gd name="T6" fmla="*/ 2147483647 w 333"/>
                <a:gd name="T7" fmla="*/ 2147483647 h 198"/>
                <a:gd name="T8" fmla="*/ 2147483647 w 333"/>
                <a:gd name="T9" fmla="*/ 2147483647 h 198"/>
                <a:gd name="T10" fmla="*/ 2147483647 w 333"/>
                <a:gd name="T11" fmla="*/ 0 h 198"/>
                <a:gd name="T12" fmla="*/ 2147483647 w 333"/>
                <a:gd name="T13" fmla="*/ 639561309 h 198"/>
                <a:gd name="T14" fmla="*/ 2147483647 w 333"/>
                <a:gd name="T15" fmla="*/ 137050308 h 1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3"/>
                <a:gd name="T25" fmla="*/ 0 h 198"/>
                <a:gd name="T26" fmla="*/ 333 w 333"/>
                <a:gd name="T27" fmla="*/ 198 h 1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3" h="198">
                  <a:moveTo>
                    <a:pt x="110" y="3"/>
                  </a:moveTo>
                  <a:cubicBezTo>
                    <a:pt x="108" y="2"/>
                    <a:pt x="107" y="1"/>
                    <a:pt x="106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7" y="179"/>
                    <a:pt x="104" y="198"/>
                    <a:pt x="166" y="198"/>
                  </a:cubicBezTo>
                  <a:cubicBezTo>
                    <a:pt x="228" y="198"/>
                    <a:pt x="285" y="179"/>
                    <a:pt x="333" y="146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17" y="6"/>
                    <a:pt x="207" y="11"/>
                    <a:pt x="195" y="14"/>
                  </a:cubicBezTo>
                  <a:cubicBezTo>
                    <a:pt x="166" y="22"/>
                    <a:pt x="136" y="18"/>
                    <a:pt x="110" y="3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gray">
            <a:xfrm>
              <a:off x="-2362200" y="3479031"/>
              <a:ext cx="1495425" cy="2433637"/>
            </a:xfrm>
            <a:custGeom>
              <a:avLst/>
              <a:gdLst>
                <a:gd name="T0" fmla="*/ 2147483647 w 221"/>
                <a:gd name="T1" fmla="*/ 2147483647 h 360"/>
                <a:gd name="T2" fmla="*/ 1327829190 w 221"/>
                <a:gd name="T3" fmla="*/ 0 h 360"/>
                <a:gd name="T4" fmla="*/ 0 w 221"/>
                <a:gd name="T5" fmla="*/ 2147483647 h 360"/>
                <a:gd name="T6" fmla="*/ 2147483647 w 221"/>
                <a:gd name="T7" fmla="*/ 2147483647 h 360"/>
                <a:gd name="T8" fmla="*/ 2147483647 w 221"/>
                <a:gd name="T9" fmla="*/ 2147483647 h 360"/>
                <a:gd name="T10" fmla="*/ 2147483647 w 221"/>
                <a:gd name="T11" fmla="*/ 2147483647 h 3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1"/>
                <a:gd name="T19" fmla="*/ 0 h 360"/>
                <a:gd name="T20" fmla="*/ 221 w 221"/>
                <a:gd name="T21" fmla="*/ 360 h 3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1" h="360">
                  <a:moveTo>
                    <a:pt x="190" y="82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0" y="39"/>
                    <a:pt x="0" y="82"/>
                    <a:pt x="0" y="127"/>
                  </a:cubicBezTo>
                  <a:cubicBezTo>
                    <a:pt x="0" y="222"/>
                    <a:pt x="45" y="306"/>
                    <a:pt x="115" y="360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183" y="182"/>
                    <a:pt x="170" y="128"/>
                    <a:pt x="190" y="8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gray">
            <a:xfrm>
              <a:off x="104775" y="3771131"/>
              <a:ext cx="1492250" cy="2141537"/>
            </a:xfrm>
            <a:custGeom>
              <a:avLst/>
              <a:gdLst>
                <a:gd name="T0" fmla="*/ 2147483647 w 221"/>
                <a:gd name="T1" fmla="*/ 0 h 317"/>
                <a:gd name="T2" fmla="*/ 1686944691 w 221"/>
                <a:gd name="T3" fmla="*/ 2147483647 h 317"/>
                <a:gd name="T4" fmla="*/ 1185420537 w 221"/>
                <a:gd name="T5" fmla="*/ 2147483647 h 317"/>
                <a:gd name="T6" fmla="*/ 0 w 221"/>
                <a:gd name="T7" fmla="*/ 2147483647 h 317"/>
                <a:gd name="T8" fmla="*/ 2147483647 w 221"/>
                <a:gd name="T9" fmla="*/ 2147483647 h 317"/>
                <a:gd name="T10" fmla="*/ 2147483647 w 221"/>
                <a:gd name="T11" fmla="*/ 2147483647 h 317"/>
                <a:gd name="T12" fmla="*/ 2147483647 w 221"/>
                <a:gd name="T13" fmla="*/ 0 h 3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1"/>
                <a:gd name="T22" fmla="*/ 0 h 317"/>
                <a:gd name="T23" fmla="*/ 221 w 221"/>
                <a:gd name="T24" fmla="*/ 317 h 3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1" h="317">
                  <a:moveTo>
                    <a:pt x="209" y="0"/>
                  </a:moveTo>
                  <a:cubicBezTo>
                    <a:pt x="37" y="56"/>
                    <a:pt x="37" y="56"/>
                    <a:pt x="37" y="56"/>
                  </a:cubicBezTo>
                  <a:cubicBezTo>
                    <a:pt x="45" y="85"/>
                    <a:pt x="41" y="115"/>
                    <a:pt x="26" y="141"/>
                  </a:cubicBezTo>
                  <a:cubicBezTo>
                    <a:pt x="19" y="152"/>
                    <a:pt x="10" y="162"/>
                    <a:pt x="0" y="171"/>
                  </a:cubicBezTo>
                  <a:cubicBezTo>
                    <a:pt x="106" y="317"/>
                    <a:pt x="106" y="317"/>
                    <a:pt x="106" y="317"/>
                  </a:cubicBezTo>
                  <a:cubicBezTo>
                    <a:pt x="176" y="263"/>
                    <a:pt x="221" y="179"/>
                    <a:pt x="221" y="84"/>
                  </a:cubicBezTo>
                  <a:cubicBezTo>
                    <a:pt x="221" y="55"/>
                    <a:pt x="217" y="27"/>
                    <a:pt x="209" y="0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gray">
            <a:xfrm>
              <a:off x="-233363" y="2898006"/>
              <a:ext cx="1314450" cy="550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Arial" charset="0"/>
                </a:rPr>
                <a:t>Malicious Insiders</a:t>
              </a: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gray">
            <a:xfrm>
              <a:off x="-2249488" y="4196581"/>
              <a:ext cx="1238250" cy="7821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kern="0" dirty="0" smtClean="0">
                  <a:solidFill>
                    <a:srgbClr val="FFFFFF"/>
                  </a:solidFill>
                  <a:latin typeface="+mj-lt"/>
                  <a:cs typeface="Arial" charset="0"/>
                </a:rPr>
                <a:t>Organized Crime Groups</a:t>
              </a:r>
              <a:endParaRPr kumimoji="0" lang="de-DE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gray">
            <a:xfrm>
              <a:off x="-1736799" y="2898006"/>
              <a:ext cx="1230386" cy="5967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Arial" charset="0"/>
                </a:rPr>
                <a:t>Nation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kern="0" dirty="0" smtClean="0">
                  <a:solidFill>
                    <a:srgbClr val="FFFFFF"/>
                  </a:solidFill>
                  <a:latin typeface="+mj-lt"/>
                  <a:cs typeface="Arial" charset="0"/>
                </a:rPr>
                <a:t>States</a:t>
              </a:r>
              <a:endParaRPr kumimoji="0" lang="de-DE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gray">
            <a:xfrm>
              <a:off x="262515" y="4449547"/>
              <a:ext cx="1367282" cy="318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Arial" charset="0"/>
                </a:rPr>
                <a:t>Hactivists</a:t>
              </a: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gray">
            <a:xfrm>
              <a:off x="-1104900" y="5484043"/>
              <a:ext cx="1422400" cy="2752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Arial" charset="0"/>
                </a:rPr>
                <a:t>Competitors</a:t>
              </a:r>
            </a:p>
          </p:txBody>
        </p:sp>
        <p:sp>
          <p:nvSpPr>
            <p:cNvPr id="20" name="Oval 56"/>
            <p:cNvSpPr>
              <a:spLocks noChangeAspect="1" noChangeArrowheads="1"/>
            </p:cNvSpPr>
            <p:nvPr/>
          </p:nvSpPr>
          <p:spPr bwMode="gray">
            <a:xfrm>
              <a:off x="-1031875" y="3682231"/>
              <a:ext cx="1308100" cy="1308100"/>
            </a:xfrm>
            <a:prstGeom prst="ellipse">
              <a:avLst/>
            </a:prstGeom>
            <a:solidFill>
              <a:schemeClr val="accent2"/>
            </a:solidFill>
            <a:ln w="3175" algn="ctr">
              <a:noFill/>
              <a:round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" name="Rectangle 58"/>
            <p:cNvSpPr>
              <a:spLocks noChangeArrowheads="1"/>
            </p:cNvSpPr>
            <p:nvPr/>
          </p:nvSpPr>
          <p:spPr bwMode="gray">
            <a:xfrm>
              <a:off x="-1073150" y="3907089"/>
              <a:ext cx="1390650" cy="95601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de-DE" sz="2000" b="1" dirty="0" smtClean="0">
                  <a:solidFill>
                    <a:schemeClr val="bg2"/>
                  </a:solidFill>
                  <a:latin typeface="+mj-lt"/>
                  <a:cs typeface="Arial" charset="0"/>
                </a:rPr>
                <a:t>Types of Threat Actor</a:t>
              </a:r>
              <a:endParaRPr lang="de-DE" sz="2000" b="1" dirty="0">
                <a:solidFill>
                  <a:schemeClr val="bg2"/>
                </a:solidFill>
                <a:latin typeface="+mj-lt"/>
                <a:cs typeface="Arial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926744" y="1198714"/>
            <a:ext cx="1967528" cy="10865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7338" indent="-117475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Access to sensitive company information through employment or relationships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89694" y="3236113"/>
            <a:ext cx="15240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Cyber intrusions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Social engineering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D</a:t>
            </a:r>
            <a:r>
              <a:rPr lang="en-US" sz="1400" dirty="0" smtClean="0">
                <a:latin typeface="+mn-lt"/>
              </a:rPr>
              <a:t>isgruntled employees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37377" y="5784188"/>
            <a:ext cx="1474487" cy="8483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D</a:t>
            </a:r>
            <a:r>
              <a:rPr lang="en-US" sz="1400" dirty="0" smtClean="0">
                <a:latin typeface="+mn-lt"/>
              </a:rPr>
              <a:t>isgruntled employees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Bribery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Theft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3189" y="4024714"/>
            <a:ext cx="1355238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Cyber intrusions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Bribery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Theft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987" y="1246761"/>
            <a:ext cx="1592019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Intelligence and Security Service Collection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SOEs</a:t>
            </a:r>
          </a:p>
          <a:p>
            <a:pPr marL="287338" indent="-11747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n-lt"/>
              </a:rPr>
              <a:t>Regulations enforcement</a:t>
            </a:r>
          </a:p>
        </p:txBody>
      </p:sp>
      <p:sp>
        <p:nvSpPr>
          <p:cNvPr id="31" name="Slide Number Placeholder 3"/>
          <p:cNvSpPr txBox="1">
            <a:spLocks/>
          </p:cNvSpPr>
          <p:nvPr/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9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4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29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Malicious Insiders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5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354" y="1124633"/>
            <a:ext cx="157918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Arial"/>
                <a:ea typeface="ＭＳ Ｐゴシック"/>
              </a:rPr>
              <a:t>Impact</a:t>
            </a:r>
            <a:endParaRPr lang="en-US" sz="1800" b="1" dirty="0">
              <a:solidFill>
                <a:srgbClr val="FFFFFF"/>
              </a:solidFill>
              <a:latin typeface="Arial"/>
              <a:ea typeface="ＭＳ Ｐゴシック"/>
            </a:endParaRPr>
          </a:p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354" y="2229442"/>
            <a:ext cx="157918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Arial"/>
                <a:ea typeface="ＭＳ Ｐゴシック"/>
              </a:rPr>
              <a:t>Motivation</a:t>
            </a:r>
          </a:p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354" y="3320534"/>
            <a:ext cx="157918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Arial"/>
                <a:ea typeface="ＭＳ Ｐゴシック"/>
              </a:rPr>
              <a:t>Access</a:t>
            </a:r>
          </a:p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2354" y="4387334"/>
            <a:ext cx="157918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Arial"/>
                <a:ea typeface="ＭＳ Ｐゴシック"/>
              </a:rPr>
              <a:t>Connections</a:t>
            </a:r>
          </a:p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37" y="5377934"/>
            <a:ext cx="152400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Arial"/>
                <a:ea typeface="ＭＳ Ｐゴシック"/>
              </a:rPr>
              <a:t>Red Flags</a:t>
            </a:r>
          </a:p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93772" y="1263134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Most common source of IP 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theft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91144" y="2360462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E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go</a:t>
            </a: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, 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ideology, competition </a:t>
            </a: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or 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financial gain</a:t>
            </a:r>
            <a:endParaRPr lang="en-US" sz="1800" b="1" dirty="0">
              <a:solidFill>
                <a:srgbClr val="6D6E71"/>
              </a:solidFill>
              <a:latin typeface="Arial"/>
              <a:ea typeface="ＭＳ Ｐ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93772" y="3412867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S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ystems</a:t>
            </a: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, records, source code, 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facilities</a:t>
            </a:r>
            <a:endParaRPr lang="en-US" sz="1800" b="1" dirty="0">
              <a:solidFill>
                <a:srgbClr val="6D6E71"/>
              </a:solidFill>
              <a:latin typeface="Arial"/>
              <a:ea typeface="ＭＳ Ｐ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3772" y="4406925"/>
            <a:ext cx="661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M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alware, malicious code, social engineering to exploit access</a:t>
            </a:r>
            <a:endParaRPr lang="en-US" sz="1800" b="1" dirty="0">
              <a:solidFill>
                <a:srgbClr val="6D6E71"/>
              </a:solidFill>
              <a:latin typeface="Arial"/>
              <a:ea typeface="ＭＳ Ｐ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6589" y="5516433"/>
            <a:ext cx="668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6D6E71"/>
                </a:solidFill>
                <a:latin typeface="Arial"/>
                <a:ea typeface="ＭＳ Ｐゴシック"/>
              </a:rPr>
              <a:t>Activity </a:t>
            </a:r>
            <a:r>
              <a:rPr lang="en-US" sz="1800" b="1" dirty="0" smtClean="0">
                <a:solidFill>
                  <a:srgbClr val="6D6E71"/>
                </a:solidFill>
                <a:latin typeface="Arial"/>
                <a:ea typeface="ＭＳ Ｐゴシック"/>
              </a:rPr>
              <a:t>changes with business events, employee departure</a:t>
            </a:r>
            <a:endParaRPr lang="en-US" sz="1800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 rot="5400000">
            <a:off x="1965094" y="1257300"/>
            <a:ext cx="471100" cy="381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dirty="0" smtClean="0">
              <a:solidFill>
                <a:srgbClr val="FFFFFF"/>
              </a:solidFill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 rot="5400000">
            <a:off x="1965094" y="2361084"/>
            <a:ext cx="471100" cy="381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dirty="0" smtClean="0">
              <a:solidFill>
                <a:srgbClr val="FFFFFF"/>
              </a:solidFill>
            </a:endParaRPr>
          </a:p>
        </p:txBody>
      </p:sp>
      <p:sp>
        <p:nvSpPr>
          <p:cNvPr id="17" name="Isosceles Triangle 16"/>
          <p:cNvSpPr/>
          <p:nvPr/>
        </p:nvSpPr>
        <p:spPr bwMode="auto">
          <a:xfrm rot="5400000">
            <a:off x="1965094" y="3453199"/>
            <a:ext cx="471100" cy="381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dirty="0" smtClean="0">
              <a:solidFill>
                <a:srgbClr val="FFFFFF"/>
              </a:solidFill>
            </a:endParaRPr>
          </a:p>
        </p:txBody>
      </p:sp>
      <p:sp>
        <p:nvSpPr>
          <p:cNvPr id="18" name="Isosceles Triangle 17"/>
          <p:cNvSpPr/>
          <p:nvPr/>
        </p:nvSpPr>
        <p:spPr bwMode="auto">
          <a:xfrm rot="5400000">
            <a:off x="1965094" y="4519999"/>
            <a:ext cx="471100" cy="381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dirty="0" smtClean="0">
              <a:solidFill>
                <a:srgbClr val="FFFFFF"/>
              </a:solidFill>
            </a:endParaRPr>
          </a:p>
        </p:txBody>
      </p:sp>
      <p:sp>
        <p:nvSpPr>
          <p:cNvPr id="19" name="Isosceles Triangle 18"/>
          <p:cNvSpPr/>
          <p:nvPr/>
        </p:nvSpPr>
        <p:spPr bwMode="auto">
          <a:xfrm rot="5400000">
            <a:off x="1967722" y="5510599"/>
            <a:ext cx="471100" cy="381000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0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4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Insider: Supply Chain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8235" y="1371600"/>
            <a:ext cx="2689022" cy="1342571"/>
          </a:xfrm>
          <a:noFill/>
        </p:spPr>
        <p:txBody>
          <a:bodyPr/>
          <a:lstStyle/>
          <a:p>
            <a:r>
              <a:rPr lang="en-US" sz="2000" b="1" i="1" dirty="0" smtClean="0"/>
              <a:t>“The </a:t>
            </a:r>
            <a:r>
              <a:rPr lang="en-US" sz="2000" b="1" i="1" dirty="0"/>
              <a:t>majority of the time, suppliers are the easiest way </a:t>
            </a:r>
            <a:r>
              <a:rPr lang="en-US" sz="2000" b="1" i="1" dirty="0" smtClean="0"/>
              <a:t>in”</a:t>
            </a:r>
            <a:endParaRPr lang="en-US" sz="20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6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6746" y="1371600"/>
            <a:ext cx="5906702" cy="443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3001" y="1371600"/>
            <a:ext cx="1090448" cy="6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85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6463" y="462644"/>
            <a:ext cx="8013700" cy="8366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CREATe – PwC Trade Secrets Report</a:t>
            </a:r>
            <a:endParaRPr lang="en-US" sz="3200" dirty="0"/>
          </a:p>
        </p:txBody>
      </p:sp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536463" y="1331199"/>
            <a:ext cx="4441937" cy="3761501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/>
                </a:solidFill>
              </a:rPr>
              <a:t>The </a:t>
            </a:r>
            <a:r>
              <a:rPr lang="en-US" b="1" dirty="0">
                <a:solidFill>
                  <a:schemeClr val="tx2"/>
                </a:solidFill>
              </a:rPr>
              <a:t>economic impact </a:t>
            </a:r>
            <a:r>
              <a:rPr lang="en-US" dirty="0"/>
              <a:t>of trade secret misappropriation;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An analysis of key threat </a:t>
            </a:r>
            <a:r>
              <a:rPr lang="en-US" b="1" dirty="0" smtClean="0">
                <a:solidFill>
                  <a:schemeClr val="tx2"/>
                </a:solidFill>
              </a:rPr>
              <a:t>actors</a:t>
            </a:r>
            <a:r>
              <a:rPr lang="en-US" dirty="0" smtClean="0"/>
              <a:t>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F</a:t>
            </a:r>
            <a:r>
              <a:rPr lang="en-US" b="1" dirty="0" smtClean="0">
                <a:solidFill>
                  <a:schemeClr val="tx2"/>
                </a:solidFill>
              </a:rPr>
              <a:t>uture </a:t>
            </a:r>
            <a:r>
              <a:rPr lang="en-US" b="1" dirty="0">
                <a:solidFill>
                  <a:schemeClr val="tx2"/>
                </a:solidFill>
              </a:rPr>
              <a:t>scenarios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of </a:t>
            </a:r>
            <a:r>
              <a:rPr lang="en-US" dirty="0" smtClean="0"/>
              <a:t>trade </a:t>
            </a:r>
            <a:r>
              <a:rPr lang="en-US" dirty="0"/>
              <a:t>secret protection outcomes in 10-15 </a:t>
            </a:r>
            <a:r>
              <a:rPr lang="en-US" dirty="0" smtClean="0"/>
              <a:t>years;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/>
                </a:solidFill>
              </a:rPr>
              <a:t>A </a:t>
            </a:r>
            <a:r>
              <a:rPr lang="en-US" b="1" dirty="0">
                <a:solidFill>
                  <a:schemeClr val="tx2"/>
                </a:solidFill>
              </a:rPr>
              <a:t>five-step framework </a:t>
            </a:r>
            <a:r>
              <a:rPr lang="en-US" b="1" dirty="0"/>
              <a:t>to help companies assess and safeguard trade </a:t>
            </a:r>
            <a:r>
              <a:rPr lang="en-US" b="1" dirty="0" smtClean="0"/>
              <a:t>secrets</a:t>
            </a:r>
            <a:r>
              <a:rPr lang="en-US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r>
              <a:rPr lang="en-US" sz="2400" i="1" dirty="0" smtClean="0"/>
              <a:t>Available at www.create.org</a:t>
            </a:r>
            <a:endParaRPr lang="en-US" sz="2400" i="1" dirty="0"/>
          </a:p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600" y="1107430"/>
            <a:ext cx="3725561" cy="480351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9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7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3138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6463" y="462644"/>
            <a:ext cx="8013700" cy="8366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CREATe – PwC Trade Secrets Framework</a:t>
            </a:r>
            <a:endParaRPr lang="en-US" sz="3200" dirty="0"/>
          </a:p>
        </p:txBody>
      </p:sp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536463" y="1331199"/>
            <a:ext cx="6515783" cy="78788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Five-step framework </a:t>
            </a:r>
            <a:r>
              <a:rPr lang="en-US" b="1" dirty="0"/>
              <a:t>to help companies assess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and safeguard </a:t>
            </a:r>
            <a:r>
              <a:rPr lang="en-US" b="1" dirty="0"/>
              <a:t>trade secrets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432482" y="2525478"/>
            <a:ext cx="1512431" cy="20900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82" y="2714165"/>
            <a:ext cx="435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1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1516" y="2788836"/>
            <a:ext cx="916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Identify Trade Secrets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068284" y="2525477"/>
            <a:ext cx="1512431" cy="20900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8284" y="2714164"/>
            <a:ext cx="435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2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7318" y="2788835"/>
            <a:ext cx="1063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Assess Threat Actors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33115" y="2545776"/>
            <a:ext cx="1512431" cy="20900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115" y="2734463"/>
            <a:ext cx="435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3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82149" y="2809134"/>
            <a:ext cx="1063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Relative Value Ranking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413826" y="2560289"/>
            <a:ext cx="1512431" cy="20900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3826" y="2719948"/>
            <a:ext cx="435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4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47658" y="2794619"/>
            <a:ext cx="1178600" cy="854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Economic Impact Analysis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052246" y="2554504"/>
            <a:ext cx="1512431" cy="20900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52246" y="2743191"/>
            <a:ext cx="435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5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01280" y="2817862"/>
            <a:ext cx="10488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Secure Trade Secret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Portfolio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Isosceles Triangle 21"/>
          <p:cNvSpPr/>
          <p:nvPr/>
        </p:nvSpPr>
        <p:spPr bwMode="auto">
          <a:xfrm rot="5400000">
            <a:off x="1565463" y="4230306"/>
            <a:ext cx="709188" cy="46767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3" name="Isosceles Triangle 22"/>
          <p:cNvSpPr/>
          <p:nvPr/>
        </p:nvSpPr>
        <p:spPr bwMode="auto">
          <a:xfrm rot="5400000">
            <a:off x="3226120" y="4236091"/>
            <a:ext cx="709188" cy="46767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4" name="Isosceles Triangle 23"/>
          <p:cNvSpPr/>
          <p:nvPr/>
        </p:nvSpPr>
        <p:spPr bwMode="auto">
          <a:xfrm rot="5400000">
            <a:off x="4951993" y="4236092"/>
            <a:ext cx="709188" cy="46767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5" name="Isosceles Triangle 24"/>
          <p:cNvSpPr/>
          <p:nvPr/>
        </p:nvSpPr>
        <p:spPr bwMode="auto">
          <a:xfrm rot="5400000">
            <a:off x="6571663" y="4236093"/>
            <a:ext cx="709188" cy="46767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6" name="Isosceles Triangle 25"/>
          <p:cNvSpPr/>
          <p:nvPr/>
        </p:nvSpPr>
        <p:spPr bwMode="auto">
          <a:xfrm rot="5400000">
            <a:off x="8235959" y="4250602"/>
            <a:ext cx="709188" cy="46767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7" name="Slide Number Placeholder 3"/>
          <p:cNvSpPr txBox="1">
            <a:spLocks/>
          </p:cNvSpPr>
          <p:nvPr/>
        </p:nvSpPr>
        <p:spPr>
          <a:xfrm>
            <a:off x="8686398" y="6414101"/>
            <a:ext cx="533400" cy="381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9pPr>
          </a:lstStyle>
          <a:p>
            <a:fld id="{1AD6DFBC-381B-4235-A04A-ED710E7FDD2C}" type="slidenum">
              <a:rPr lang="en-US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pPr/>
              <a:t>8</a:t>
            </a:fld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3241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Step 5:  Securing and Protecting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4093" y="2607404"/>
            <a:ext cx="1607788" cy="1212120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IP Compliance Team</a:t>
            </a:r>
          </a:p>
        </p:txBody>
      </p:sp>
      <p:sp>
        <p:nvSpPr>
          <p:cNvPr id="8" name="Rectangle 7"/>
          <p:cNvSpPr/>
          <p:nvPr/>
        </p:nvSpPr>
        <p:spPr>
          <a:xfrm>
            <a:off x="2007336" y="2607404"/>
            <a:ext cx="1607788" cy="1212120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Policies, Procedures &amp; Records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5376" y="2607404"/>
            <a:ext cx="1607788" cy="1212120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Scope &amp; Quality of Risk Assessment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49057" y="2607404"/>
            <a:ext cx="1607788" cy="1212120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Management of Supply Chain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08171" y="4200959"/>
            <a:ext cx="1606954" cy="1245345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5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Security &amp; Confidentiality Management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14094" y="4200959"/>
            <a:ext cx="1607788" cy="1245345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Training &amp; Capacity Building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25586" y="4200959"/>
            <a:ext cx="1616546" cy="1245345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Monitoring &amp; Measurement</a:t>
            </a:r>
            <a:endParaRPr lang="en-US" sz="1400" spc="-40" dirty="0"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49025" y="4200958"/>
            <a:ext cx="1606413" cy="1245345"/>
          </a:xfrm>
          <a:prstGeom prst="rect">
            <a:avLst/>
          </a:prstGeom>
          <a:solidFill>
            <a:schemeClr val="accent1"/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/>
          <a:lstStyle/>
          <a:p>
            <a:pPr ea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600" spc="-4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Corrective Actions &amp; </a:t>
            </a:r>
            <a:r>
              <a:rPr lang="en-US" sz="1600" spc="-6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Improvements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7336" y="2121931"/>
            <a:ext cx="7047246" cy="461665"/>
          </a:xfrm>
          <a:prstGeom prst="rect">
            <a:avLst/>
          </a:prstGeom>
          <a:solidFill>
            <a:srgbClr val="6D6E71"/>
          </a:solidFill>
        </p:spPr>
        <p:txBody>
          <a:bodyPr lIns="182880">
            <a:spAutoFit/>
          </a:bodyPr>
          <a:lstStyle/>
          <a:p>
            <a:pPr eaLnBrk="0" hangingPunct="0">
              <a:defRPr/>
            </a:pPr>
            <a:r>
              <a:rPr lang="en-US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CREATe Leading Practices for IP </a:t>
            </a: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P</a:t>
            </a:r>
            <a:r>
              <a:rPr lang="en-US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</a:rPr>
              <a:t>rotection </a:t>
            </a:r>
            <a:endParaRPr lang="en-US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43447" y="1156164"/>
            <a:ext cx="1772144" cy="209005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6043" y="1208879"/>
            <a:ext cx="435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5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4789" y="1289549"/>
            <a:ext cx="15062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Secure Trade Secret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Portfolio</a:t>
            </a:r>
          </a:p>
          <a:p>
            <a:endParaRPr lang="en-US" sz="1600" b="1" dirty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Enhance ability to secure assets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 bwMode="auto">
          <a:xfrm rot="5400000">
            <a:off x="1414244" y="2934007"/>
            <a:ext cx="709188" cy="46767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56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0425" y="533400"/>
            <a:ext cx="55911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963355" y="4070770"/>
            <a:ext cx="1918762" cy="219033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bIns="91440"/>
          <a:lstStyle/>
          <a:p>
            <a:pPr>
              <a:defRPr/>
            </a:pP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Online Q&amp;A: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Measures maturity of systems in all categories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Rates maturity on a scale from 1 to 5</a:t>
            </a:r>
          </a:p>
        </p:txBody>
      </p:sp>
      <p:grpSp>
        <p:nvGrpSpPr>
          <p:cNvPr id="8" name="Group 36"/>
          <p:cNvGrpSpPr/>
          <p:nvPr/>
        </p:nvGrpSpPr>
        <p:grpSpPr>
          <a:xfrm>
            <a:off x="968375" y="2163763"/>
            <a:ext cx="1914525" cy="1912937"/>
            <a:chOff x="514" y="1267"/>
            <a:chExt cx="1206" cy="1205"/>
          </a:xfrm>
        </p:grpSpPr>
        <p:sp>
          <p:nvSpPr>
            <p:cNvPr id="9" name="Rectangle 8"/>
            <p:cNvSpPr/>
            <p:nvPr/>
          </p:nvSpPr>
          <p:spPr>
            <a:xfrm>
              <a:off x="514" y="1268"/>
              <a:ext cx="1206" cy="1204"/>
            </a:xfrm>
            <a:prstGeom prst="rect">
              <a:avLst/>
            </a:prstGeom>
            <a:solidFill>
              <a:schemeClr val="accent1"/>
            </a:solidFill>
            <a:ln w="9525" cap="flat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7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9" y="1930"/>
              <a:ext cx="1108" cy="2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spc="-40" dirty="0">
                  <a:gradFill flip="none" rotWithShape="1">
                    <a:gsLst>
                      <a:gs pos="0">
                        <a:schemeClr val="bg1"/>
                      </a:gs>
                      <a:gs pos="81000">
                        <a:schemeClr val="bg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rPr>
                <a:t>Self-Assessment</a:t>
              </a:r>
              <a:endParaRPr lang="en-US" sz="1600" dirty="0">
                <a:gradFill flip="none" rotWithShape="1"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endParaRPr>
            </a:p>
          </p:txBody>
        </p:sp>
      </p:grpSp>
      <p:grpSp>
        <p:nvGrpSpPr>
          <p:cNvPr id="11" name="Group 37"/>
          <p:cNvGrpSpPr/>
          <p:nvPr/>
        </p:nvGrpSpPr>
        <p:grpSpPr>
          <a:xfrm>
            <a:off x="3109913" y="2163763"/>
            <a:ext cx="1917700" cy="1903412"/>
            <a:chOff x="1863" y="1267"/>
            <a:chExt cx="1208" cy="1199"/>
          </a:xfrm>
        </p:grpSpPr>
        <p:sp>
          <p:nvSpPr>
            <p:cNvPr id="12" name="Rectangle 11"/>
            <p:cNvSpPr/>
            <p:nvPr/>
          </p:nvSpPr>
          <p:spPr>
            <a:xfrm>
              <a:off x="1867" y="1267"/>
              <a:ext cx="1204" cy="1199"/>
            </a:xfrm>
            <a:prstGeom prst="rect">
              <a:avLst/>
            </a:prstGeom>
            <a:solidFill>
              <a:schemeClr val="tx2"/>
            </a:solidFill>
            <a:ln w="9525" cap="flat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7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64" y="1930"/>
              <a:ext cx="880" cy="3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spc="-40" dirty="0">
                  <a:gradFill flip="none" rotWithShape="1">
                    <a:gsLst>
                      <a:gs pos="0">
                        <a:schemeClr val="bg1"/>
                      </a:gs>
                      <a:gs pos="81000">
                        <a:schemeClr val="bg1"/>
                      </a:gs>
                    </a:gsLst>
                    <a:lin ang="5400000" scaled="1"/>
                    <a:tileRect/>
                  </a:gradFill>
                </a:rPr>
                <a:t>Independent </a:t>
              </a:r>
              <a:br>
                <a:rPr lang="en-US" sz="1600" b="1" spc="-40" dirty="0">
                  <a:gradFill flip="none" rotWithShape="1">
                    <a:gsLst>
                      <a:gs pos="0">
                        <a:schemeClr val="bg1"/>
                      </a:gs>
                      <a:gs pos="81000">
                        <a:schemeClr val="bg1"/>
                      </a:gs>
                    </a:gsLst>
                    <a:lin ang="5400000" scaled="1"/>
                    <a:tileRect/>
                  </a:gradFill>
                </a:rPr>
              </a:br>
              <a:r>
                <a:rPr lang="en-US" sz="1600" b="1" spc="-40" dirty="0">
                  <a:gradFill flip="none" rotWithShape="1">
                    <a:gsLst>
                      <a:gs pos="0">
                        <a:schemeClr val="bg1"/>
                      </a:gs>
                      <a:gs pos="81000">
                        <a:schemeClr val="bg1"/>
                      </a:gs>
                    </a:gsLst>
                    <a:lin ang="5400000" scaled="1"/>
                    <a:tileRect/>
                  </a:gradFill>
                </a:rPr>
                <a:t>Evaluation</a:t>
              </a:r>
              <a:endParaRPr lang="en-US" sz="1600" dirty="0">
                <a:gradFill flip="none" rotWithShape="1">
                  <a:gsLst>
                    <a:gs pos="0">
                      <a:schemeClr val="bg1"/>
                    </a:gs>
                    <a:gs pos="81000">
                      <a:schemeClr val="bg1"/>
                    </a:gs>
                  </a:gsLst>
                  <a:lin ang="5400000" scaled="1"/>
                  <a:tileRect/>
                </a:gra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835650" y="2173866"/>
            <a:ext cx="1913859" cy="1903510"/>
            <a:chOff x="4611646" y="1432768"/>
            <a:chExt cx="1913859" cy="1903510"/>
          </a:xfrm>
          <a:solidFill>
            <a:schemeClr val="tx1"/>
          </a:solidFill>
        </p:grpSpPr>
        <p:sp>
          <p:nvSpPr>
            <p:cNvPr id="15" name="Rectangle 14"/>
            <p:cNvSpPr/>
            <p:nvPr/>
          </p:nvSpPr>
          <p:spPr>
            <a:xfrm>
              <a:off x="4611646" y="1432768"/>
              <a:ext cx="1913859" cy="1903510"/>
            </a:xfrm>
            <a:prstGeom prst="rect">
              <a:avLst/>
            </a:prstGeom>
            <a:solidFill>
              <a:schemeClr val="accent3"/>
            </a:solidFill>
            <a:ln w="9525" cap="flat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7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629533" y="2554990"/>
              <a:ext cx="188192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spc="-40" dirty="0">
                  <a:solidFill>
                    <a:schemeClr val="bg1"/>
                  </a:solidFill>
                </a:rPr>
                <a:t>Improvement Plan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098445" y="4070770"/>
            <a:ext cx="1929168" cy="219033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bIns="91440"/>
          <a:lstStyle/>
          <a:p>
            <a:pPr>
              <a:defRPr/>
            </a:pP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E</a:t>
            </a:r>
            <a:r>
              <a:rPr lang="en-US" sz="1400" dirty="0" smtClean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xpert </a:t>
            </a: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evaluation: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Qualifies self-assessment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Reviews documentation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Generates </a:t>
            </a:r>
            <a:r>
              <a:rPr lang="en-US" sz="1400" dirty="0" smtClean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score</a:t>
            </a:r>
            <a:endParaRPr lang="en-US" sz="1400" dirty="0">
              <a:gradFill>
                <a:gsLst>
                  <a:gs pos="0">
                    <a:schemeClr val="bg2"/>
                  </a:gs>
                  <a:gs pos="81000">
                    <a:schemeClr val="bg2"/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53537" y="4067175"/>
            <a:ext cx="1918762" cy="218372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algn="ctr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bIns="91440"/>
          <a:lstStyle/>
          <a:p>
            <a:pPr>
              <a:defRPr/>
            </a:pP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Based on rating, company receives: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Improvement steps</a:t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/>
            </a:r>
            <a:b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</a:br>
            <a:r>
              <a:rPr lang="en-US" sz="1400" dirty="0">
                <a:gradFill>
                  <a:gsLst>
                    <a:gs pos="0">
                      <a:schemeClr val="bg2"/>
                    </a:gs>
                    <a:gs pos="81000">
                      <a:schemeClr val="bg2"/>
                    </a:gs>
                  </a:gsLst>
                  <a:lin ang="5400000" scaled="1"/>
                  <a:tileRect/>
                </a:gradFill>
              </a:rPr>
              <a:t>Benchmarking report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8375" y="1497013"/>
            <a:ext cx="4064000" cy="461665"/>
          </a:xfrm>
          <a:prstGeom prst="rect">
            <a:avLst/>
          </a:prstGeom>
          <a:solidFill>
            <a:schemeClr val="tx2">
              <a:lumMod val="20000"/>
              <a:lumOff val="80000"/>
              <a:alpha val="84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2"/>
                </a:solidFill>
              </a:rPr>
              <a:t>Measure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35650" y="1497013"/>
            <a:ext cx="1917700" cy="461665"/>
          </a:xfrm>
          <a:prstGeom prst="rect">
            <a:avLst/>
          </a:prstGeom>
          <a:solidFill>
            <a:schemeClr val="tx2">
              <a:lumMod val="20000"/>
              <a:lumOff val="80000"/>
              <a:alpha val="84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2"/>
                </a:solidFill>
              </a:rPr>
              <a:t>Improve</a:t>
            </a:r>
          </a:p>
        </p:txBody>
      </p:sp>
    </p:spTree>
    <p:extLst>
      <p:ext uri="{BB962C8B-B14F-4D97-AF65-F5344CB8AC3E}">
        <p14:creationId xmlns:p14="http://schemas.microsoft.com/office/powerpoint/2010/main" val="337474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Optimizing Trade Secret Protection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D6DFBC-381B-4235-A04A-ED710E7FDD2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1703" y="1240970"/>
            <a:ext cx="78638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chemeClr val="accent1"/>
                </a:solidFill>
              </a:rPr>
              <a:t>Gain consensus </a:t>
            </a:r>
            <a:r>
              <a:rPr lang="en-US" sz="2000" b="1" dirty="0">
                <a:solidFill>
                  <a:schemeClr val="accent1"/>
                </a:solidFill>
              </a:rPr>
              <a:t>across business units </a:t>
            </a:r>
            <a:r>
              <a:rPr lang="en-US" sz="2000" dirty="0">
                <a:solidFill>
                  <a:schemeClr val="bg2"/>
                </a:solidFill>
              </a:rPr>
              <a:t>over definitions and criteria for determining IP that </a:t>
            </a:r>
            <a:r>
              <a:rPr lang="en-US" sz="2000" dirty="0" smtClean="0">
                <a:solidFill>
                  <a:schemeClr val="bg2"/>
                </a:solidFill>
              </a:rPr>
              <a:t>is </a:t>
            </a:r>
            <a:r>
              <a:rPr lang="en-US" sz="2000" dirty="0">
                <a:solidFill>
                  <a:schemeClr val="bg2"/>
                </a:solidFill>
              </a:rPr>
              <a:t>a trade </a:t>
            </a:r>
            <a:r>
              <a:rPr lang="en-US" sz="2000" dirty="0" smtClean="0">
                <a:solidFill>
                  <a:schemeClr val="bg2"/>
                </a:solidFill>
              </a:rPr>
              <a:t>secret</a:t>
            </a:r>
            <a:br>
              <a:rPr lang="en-US" sz="2000" dirty="0" smtClean="0">
                <a:solidFill>
                  <a:schemeClr val="bg2"/>
                </a:solidFill>
              </a:rPr>
            </a:br>
            <a:endParaRPr lang="en-US" sz="2000" dirty="0" smtClean="0">
              <a:solidFill>
                <a:schemeClr val="bg2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chemeClr val="accent1"/>
                </a:solidFill>
              </a:rPr>
              <a:t>Create a prioritized</a:t>
            </a:r>
            <a:r>
              <a:rPr lang="en-US" sz="2000" b="1" dirty="0">
                <a:solidFill>
                  <a:schemeClr val="accent1"/>
                </a:solidFill>
              </a:rPr>
              <a:t>, ranked list of trade secrets </a:t>
            </a:r>
            <a:r>
              <a:rPr lang="en-US" sz="2000" dirty="0">
                <a:solidFill>
                  <a:schemeClr val="bg2"/>
                </a:solidFill>
              </a:rPr>
              <a:t>with location maps </a:t>
            </a:r>
            <a:r>
              <a:rPr lang="en-US" sz="2000" dirty="0" smtClean="0">
                <a:solidFill>
                  <a:schemeClr val="bg2"/>
                </a:solidFill>
              </a:rPr>
              <a:t>around the world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000" dirty="0" smtClean="0">
              <a:solidFill>
                <a:schemeClr val="bg2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chemeClr val="accent1"/>
                </a:solidFill>
              </a:rPr>
              <a:t>Define a clear </a:t>
            </a:r>
            <a:r>
              <a:rPr lang="en-US" sz="2000" b="1" dirty="0">
                <a:solidFill>
                  <a:schemeClr val="accent1"/>
                </a:solidFill>
              </a:rPr>
              <a:t>repeatable process </a:t>
            </a:r>
            <a:r>
              <a:rPr lang="en-US" sz="2000" dirty="0">
                <a:solidFill>
                  <a:schemeClr val="bg2"/>
                </a:solidFill>
              </a:rPr>
              <a:t>for incorporating new innovations and trade secrets into the existing trade secrets </a:t>
            </a:r>
            <a:r>
              <a:rPr lang="en-US" sz="2000" dirty="0" smtClean="0">
                <a:solidFill>
                  <a:schemeClr val="bg2"/>
                </a:solidFill>
              </a:rPr>
              <a:t>list</a:t>
            </a:r>
            <a:br>
              <a:rPr lang="en-US" sz="2000" dirty="0" smtClean="0">
                <a:solidFill>
                  <a:schemeClr val="bg2"/>
                </a:solidFill>
              </a:rPr>
            </a:br>
            <a:endParaRPr lang="en-US" sz="2000" dirty="0" smtClean="0">
              <a:solidFill>
                <a:schemeClr val="bg2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chemeClr val="accent1"/>
                </a:solidFill>
              </a:rPr>
              <a:t>Use a proven </a:t>
            </a:r>
            <a:r>
              <a:rPr lang="en-US" sz="2000" b="1" dirty="0">
                <a:solidFill>
                  <a:schemeClr val="accent1"/>
                </a:solidFill>
              </a:rPr>
              <a:t>formula for assessing the cost </a:t>
            </a:r>
            <a:r>
              <a:rPr lang="en-US" sz="2000" dirty="0">
                <a:solidFill>
                  <a:schemeClr val="bg2"/>
                </a:solidFill>
              </a:rPr>
              <a:t>of trade secret theft at the </a:t>
            </a:r>
            <a:r>
              <a:rPr lang="en-US" sz="2000" dirty="0" smtClean="0">
                <a:solidFill>
                  <a:schemeClr val="bg2"/>
                </a:solidFill>
              </a:rPr>
              <a:t>company level</a:t>
            </a:r>
            <a:br>
              <a:rPr lang="en-US" sz="2000" dirty="0" smtClean="0">
                <a:solidFill>
                  <a:schemeClr val="bg2"/>
                </a:solidFill>
              </a:rPr>
            </a:br>
            <a:endParaRPr lang="en-US" sz="2000" dirty="0" smtClean="0">
              <a:solidFill>
                <a:schemeClr val="bg2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accent1"/>
                </a:solidFill>
              </a:rPr>
              <a:t>D</a:t>
            </a:r>
            <a:r>
              <a:rPr lang="en-US" sz="2000" b="1" dirty="0" smtClean="0">
                <a:solidFill>
                  <a:schemeClr val="accent1"/>
                </a:solidFill>
              </a:rPr>
              <a:t>etermine </a:t>
            </a:r>
            <a:r>
              <a:rPr lang="en-US" sz="2000" b="1" dirty="0">
                <a:solidFill>
                  <a:schemeClr val="accent1"/>
                </a:solidFill>
              </a:rPr>
              <a:t>how to maximize the value </a:t>
            </a:r>
            <a:r>
              <a:rPr lang="en-US" sz="2000" dirty="0">
                <a:solidFill>
                  <a:schemeClr val="bg2"/>
                </a:solidFill>
              </a:rPr>
              <a:t>of protective measures to ensure the greatest return on security </a:t>
            </a:r>
            <a:r>
              <a:rPr lang="en-US" sz="2000" dirty="0" smtClean="0">
                <a:solidFill>
                  <a:schemeClr val="bg2"/>
                </a:solidFill>
              </a:rPr>
              <a:t>investment</a:t>
            </a:r>
            <a:br>
              <a:rPr lang="en-US" sz="2000" dirty="0" smtClean="0">
                <a:solidFill>
                  <a:schemeClr val="bg2"/>
                </a:solidFill>
              </a:rPr>
            </a:br>
            <a:endParaRPr lang="en-US" sz="2000" dirty="0" smtClean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chemeClr val="accent1"/>
                </a:solidFill>
              </a:rPr>
              <a:t>Align people, processes and technology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to </a:t>
            </a:r>
            <a:r>
              <a:rPr lang="en-US" sz="2000" dirty="0">
                <a:solidFill>
                  <a:schemeClr val="tx2"/>
                </a:solidFill>
              </a:rPr>
              <a:t>ensure that trade secrets are secret and </a:t>
            </a:r>
            <a:r>
              <a:rPr lang="en-US" sz="2000" dirty="0" smtClean="0">
                <a:solidFill>
                  <a:schemeClr val="tx2"/>
                </a:solidFill>
              </a:rPr>
              <a:t>protected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48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621" y="4740277"/>
            <a:ext cx="51653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/>
                </a:solidFill>
              </a:rPr>
              <a:t>Ppassman@CREATe.org</a:t>
            </a:r>
          </a:p>
          <a:p>
            <a:pPr algn="ctr"/>
            <a:endParaRPr lang="en-US" sz="2000" dirty="0" smtClean="0">
              <a:solidFill>
                <a:schemeClr val="bg2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2"/>
                </a:solidFill>
              </a:rPr>
              <a:t>For more information about </a:t>
            </a:r>
            <a:br>
              <a:rPr lang="en-US" sz="2000" dirty="0" smtClean="0">
                <a:solidFill>
                  <a:schemeClr val="bg2"/>
                </a:solidFill>
              </a:rPr>
            </a:br>
            <a:r>
              <a:rPr lang="en-US" sz="2000" dirty="0" smtClean="0">
                <a:solidFill>
                  <a:schemeClr val="bg2"/>
                </a:solidFill>
              </a:rPr>
              <a:t>please contact us at </a:t>
            </a:r>
            <a:r>
              <a:rPr lang="en-US" sz="2000" dirty="0" smtClean="0">
                <a:solidFill>
                  <a:schemeClr val="bg2"/>
                </a:solidFill>
                <a:hlinkClick r:id="rId3"/>
              </a:rPr>
              <a:t>info@create.org</a:t>
            </a:r>
            <a:endParaRPr lang="en-US" sz="2000" dirty="0" smtClean="0">
              <a:solidFill>
                <a:schemeClr val="bg2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2"/>
                </a:solidFill>
              </a:rPr>
              <a:t> </a:t>
            </a:r>
            <a:endParaRPr lang="en-US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0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EATE.org Templat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6D6E71"/>
      </a:accent4>
      <a:accent5>
        <a:srgbClr val="58595B"/>
      </a:accent5>
      <a:accent6>
        <a:srgbClr val="FFFFFF"/>
      </a:accent6>
      <a:hlink>
        <a:srgbClr val="00559A"/>
      </a:hlink>
      <a:folHlink>
        <a:srgbClr val="595851"/>
      </a:folHlink>
    </a:clrScheme>
    <a:fontScheme name="Custom 2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255584"/>
        </a:dk2>
        <a:lt2>
          <a:srgbClr val="808080"/>
        </a:lt2>
        <a:accent1>
          <a:srgbClr val="9DB2AE"/>
        </a:accent1>
        <a:accent2>
          <a:srgbClr val="E98F4E"/>
        </a:accent2>
        <a:accent3>
          <a:srgbClr val="FFFFFF"/>
        </a:accent3>
        <a:accent4>
          <a:srgbClr val="000000"/>
        </a:accent4>
        <a:accent5>
          <a:srgbClr val="CCD5D3"/>
        </a:accent5>
        <a:accent6>
          <a:srgbClr val="D38146"/>
        </a:accent6>
        <a:hlink>
          <a:srgbClr val="779A7F"/>
        </a:hlink>
        <a:folHlink>
          <a:srgbClr val="E6AD3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EATE.org Templat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6D6E71"/>
      </a:accent4>
      <a:accent5>
        <a:srgbClr val="58595B"/>
      </a:accent5>
      <a:accent6>
        <a:srgbClr val="FFFFFF"/>
      </a:accent6>
      <a:hlink>
        <a:srgbClr val="00559A"/>
      </a:hlink>
      <a:folHlink>
        <a:srgbClr val="595851"/>
      </a:folHlink>
    </a:clrScheme>
    <a:fontScheme name="Custom 2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255584"/>
        </a:dk2>
        <a:lt2>
          <a:srgbClr val="808080"/>
        </a:lt2>
        <a:accent1>
          <a:srgbClr val="9DB2AE"/>
        </a:accent1>
        <a:accent2>
          <a:srgbClr val="E98F4E"/>
        </a:accent2>
        <a:accent3>
          <a:srgbClr val="FFFFFF"/>
        </a:accent3>
        <a:accent4>
          <a:srgbClr val="000000"/>
        </a:accent4>
        <a:accent5>
          <a:srgbClr val="CCD5D3"/>
        </a:accent5>
        <a:accent6>
          <a:srgbClr val="D38146"/>
        </a:accent6>
        <a:hlink>
          <a:srgbClr val="779A7F"/>
        </a:hlink>
        <a:folHlink>
          <a:srgbClr val="E6AD3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004CFD5388C745877AC524B7741D45" ma:contentTypeVersion="0" ma:contentTypeDescription="Create a new document." ma:contentTypeScope="" ma:versionID="eb77790c063d811a9a1c0a7bc73df8b2">
  <xsd:schema xmlns:xsd="http://www.w3.org/2001/XMLSchema" xmlns:p="http://schemas.microsoft.com/office/2006/metadata/properties" targetNamespace="http://schemas.microsoft.com/office/2006/metadata/properties" ma:root="true" ma:fieldsID="74a34f8ae59ef3969074a5355025be0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3AEBE6E-0AE3-4B0A-B2D4-4FFBB90E8B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BAFAD3-86B3-484B-92E8-EB2BC7B79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6F99BACA-F396-4384-B04A-D271AA864A7E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CT_12_00015_Mini_PPT_template_r04</Template>
  <TotalTime>269</TotalTime>
  <Words>444</Words>
  <Application>Microsoft Office PowerPoint</Application>
  <PresentationFormat>On-screen Show (4:3)</PresentationFormat>
  <Paragraphs>127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Arial Narrow</vt:lpstr>
      <vt:lpstr>Georgia</vt:lpstr>
      <vt:lpstr>Wingdings</vt:lpstr>
      <vt:lpstr>CREATE.org Template</vt:lpstr>
      <vt:lpstr>1_CREATE.org Template</vt:lpstr>
      <vt:lpstr>Managing and Protecting Key Company Assets: Trade Secrets     Pamela Passman President and CEO Center for Responsible Enterprise And Trade CREATe.org                </vt:lpstr>
      <vt:lpstr>Intellectual Property as Driver of Growth and Jobs</vt:lpstr>
      <vt:lpstr>Why The Rise of IP and Trade Secret Theft?</vt:lpstr>
      <vt:lpstr>Who is targeting your trade secrets and how?</vt:lpstr>
      <vt:lpstr>Malicious Insiders</vt:lpstr>
      <vt:lpstr>Another Insider: Supply Chain Partners</vt:lpstr>
      <vt:lpstr>CREATe – PwC Trade Secrets Report</vt:lpstr>
      <vt:lpstr>CREATe – PwC Trade Secrets Framework</vt:lpstr>
      <vt:lpstr>Step 5:  Securing and Protecting</vt:lpstr>
      <vt:lpstr>PowerPoint Presentation</vt:lpstr>
      <vt:lpstr>Summary: Optimizing Trade Secret Protection  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Cobalt - Chevrolet Template</dc:title>
  <dc:creator>Justin</dc:creator>
  <cp:keywords>Created by Artitudes Design, Inc.</cp:keywords>
  <cp:lastModifiedBy>William</cp:lastModifiedBy>
  <cp:revision>345</cp:revision>
  <cp:lastPrinted>2014-12-11T20:29:23Z</cp:lastPrinted>
  <dcterms:created xsi:type="dcterms:W3CDTF">2012-10-26T16:21:55Z</dcterms:created>
  <dcterms:modified xsi:type="dcterms:W3CDTF">2015-01-13T14:21:46Z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0x01010400D696C23B5008414187507D4D3384ADA9</vt:lpwstr>
  </property>
</Properties>
</file>